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17" r:id="rId2"/>
    <p:sldId id="283" r:id="rId3"/>
    <p:sldId id="322" r:id="rId4"/>
    <p:sldId id="321" r:id="rId5"/>
    <p:sldId id="273" r:id="rId6"/>
    <p:sldId id="318" r:id="rId7"/>
    <p:sldId id="319" r:id="rId8"/>
    <p:sldId id="320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23" r:id="rId17"/>
    <p:sldId id="295" r:id="rId18"/>
    <p:sldId id="326" r:id="rId19"/>
    <p:sldId id="327" r:id="rId20"/>
    <p:sldId id="332" r:id="rId21"/>
    <p:sldId id="328" r:id="rId22"/>
    <p:sldId id="325" r:id="rId23"/>
    <p:sldId id="329" r:id="rId24"/>
    <p:sldId id="330" r:id="rId25"/>
    <p:sldId id="331" r:id="rId26"/>
    <p:sldId id="324" r:id="rId27"/>
    <p:sldId id="296" r:id="rId28"/>
    <p:sldId id="302" r:id="rId29"/>
    <p:sldId id="301" r:id="rId30"/>
    <p:sldId id="310" r:id="rId31"/>
    <p:sldId id="304" r:id="rId32"/>
    <p:sldId id="294" r:id="rId33"/>
    <p:sldId id="298" r:id="rId34"/>
    <p:sldId id="293" r:id="rId35"/>
    <p:sldId id="290" r:id="rId36"/>
    <p:sldId id="270" r:id="rId37"/>
    <p:sldId id="309" r:id="rId38"/>
    <p:sldId id="292" r:id="rId39"/>
    <p:sldId id="299" r:id="rId40"/>
    <p:sldId id="300" r:id="rId41"/>
    <p:sldId id="311" r:id="rId42"/>
    <p:sldId id="269" r:id="rId43"/>
    <p:sldId id="284" r:id="rId44"/>
    <p:sldId id="287" r:id="rId45"/>
    <p:sldId id="291" r:id="rId46"/>
    <p:sldId id="308" r:id="rId47"/>
    <p:sldId id="307" r:id="rId48"/>
    <p:sldId id="286" r:id="rId49"/>
    <p:sldId id="272" r:id="rId50"/>
    <p:sldId id="306" r:id="rId51"/>
    <p:sldId id="312" r:id="rId52"/>
    <p:sldId id="288" r:id="rId53"/>
    <p:sldId id="279" r:id="rId54"/>
    <p:sldId id="266" r:id="rId55"/>
    <p:sldId id="289" r:id="rId56"/>
    <p:sldId id="285" r:id="rId57"/>
    <p:sldId id="278" r:id="rId58"/>
    <p:sldId id="280" r:id="rId59"/>
    <p:sldId id="260" r:id="rId60"/>
    <p:sldId id="271" r:id="rId61"/>
    <p:sldId id="281" r:id="rId62"/>
    <p:sldId id="267" r:id="rId63"/>
    <p:sldId id="313" r:id="rId64"/>
    <p:sldId id="274" r:id="rId65"/>
    <p:sldId id="305" r:id="rId66"/>
    <p:sldId id="282" r:id="rId67"/>
    <p:sldId id="276" r:id="rId68"/>
    <p:sldId id="268" r:id="rId69"/>
    <p:sldId id="275" r:id="rId70"/>
    <p:sldId id="277" r:id="rId71"/>
    <p:sldId id="315" r:id="rId72"/>
    <p:sldId id="314" r:id="rId7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1" userDrawn="1">
          <p15:clr>
            <a:srgbClr val="A4A3A4"/>
          </p15:clr>
        </p15:guide>
        <p15:guide id="2" pos="7106" userDrawn="1">
          <p15:clr>
            <a:srgbClr val="A4A3A4"/>
          </p15:clr>
        </p15:guide>
        <p15:guide id="3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1DA4"/>
    <a:srgbClr val="3097D1"/>
    <a:srgbClr val="FBFBFB"/>
    <a:srgbClr val="0635A1"/>
    <a:srgbClr val="F0C32E"/>
    <a:srgbClr val="C7132B"/>
    <a:srgbClr val="263238"/>
    <a:srgbClr val="0294AC"/>
    <a:srgbClr val="03324C"/>
    <a:srgbClr val="CB3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74848" autoAdjust="0"/>
  </p:normalViewPr>
  <p:slideViewPr>
    <p:cSldViewPr snapToGrid="0">
      <p:cViewPr>
        <p:scale>
          <a:sx n="60" d="100"/>
          <a:sy n="60" d="100"/>
        </p:scale>
        <p:origin x="492" y="396"/>
      </p:cViewPr>
      <p:guideLst>
        <p:guide pos="551"/>
        <p:guide pos="710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3613730312274"/>
          <c:y val="0.18580661817187807"/>
          <c:w val="0.87483236458280911"/>
          <c:h val="0.6964041974821181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cap="rnd">
              <a:solidFill>
                <a:schemeClr val="accent1"/>
              </a:solidFill>
              <a:round/>
            </a:ln>
          </c:spPr>
          <c:marker>
            <c:symbol val="circle"/>
            <c:size val="8"/>
            <c:spPr>
              <a:solidFill>
                <a:srgbClr val="F2F2F2"/>
              </a:solidFill>
              <a:ln cap="flat">
                <a:solidFill>
                  <a:schemeClr val="accent1"/>
                </a:solidFill>
                <a:bevel/>
              </a:ln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F94-4653-A88A-F0C7928C84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Ratings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8"/>
            <c:spPr>
              <a:solidFill>
                <a:schemeClr val="accent5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5.3</c:v>
                </c:pt>
                <c:pt idx="1">
                  <c:v>2</c:v>
                </c:pt>
                <c:pt idx="2">
                  <c:v>2.1</c:v>
                </c:pt>
                <c:pt idx="3">
                  <c:v>3.2</c:v>
                </c:pt>
                <c:pt idx="4">
                  <c:v>4.0999999999999996</c:v>
                </c:pt>
                <c:pt idx="5">
                  <c:v>6.5</c:v>
                </c:pt>
                <c:pt idx="6">
                  <c:v>1.4</c:v>
                </c:pt>
                <c:pt idx="7">
                  <c:v>6</c:v>
                </c:pt>
                <c:pt idx="8">
                  <c:v>2</c:v>
                </c:pt>
                <c:pt idx="9">
                  <c:v>0</c:v>
                </c:pt>
                <c:pt idx="10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F94-4653-A88A-F0C7928C84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Sales2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ymbol val="circle"/>
            <c:size val="8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</c:v>
                </c:pt>
                <c:pt idx="5">
                  <c:v>1.5</c:v>
                </c:pt>
                <c:pt idx="6">
                  <c:v>1</c:v>
                </c:pt>
                <c:pt idx="7">
                  <c:v>2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F94-4653-A88A-F0C7928C84C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Ratings3</c:v>
                </c:pt>
              </c:strCache>
            </c:strRef>
          </c:tx>
          <c:marker>
            <c:symbol val="circle"/>
            <c:size val="8"/>
            <c:spPr>
              <a:solidFill>
                <a:schemeClr val="accent5"/>
              </a:solidFill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5.3</c:v>
                </c:pt>
                <c:pt idx="1">
                  <c:v>2</c:v>
                </c:pt>
                <c:pt idx="2">
                  <c:v>5</c:v>
                </c:pt>
                <c:pt idx="3">
                  <c:v>3.2</c:v>
                </c:pt>
                <c:pt idx="4">
                  <c:v>4.0999999999999996</c:v>
                </c:pt>
                <c:pt idx="5">
                  <c:v>6.5</c:v>
                </c:pt>
                <c:pt idx="6">
                  <c:v>1.4</c:v>
                </c:pt>
                <c:pt idx="7">
                  <c:v>6</c:v>
                </c:pt>
                <c:pt idx="8">
                  <c:v>2</c:v>
                </c:pt>
                <c:pt idx="9">
                  <c:v>0</c:v>
                </c:pt>
                <c:pt idx="1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F94-4653-A88A-F0C7928C8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2164224"/>
        <c:axId val="-2072156064"/>
      </c:lineChart>
      <c:catAx>
        <c:axId val="-2072164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accent6">
                <a:lumMod val="50000"/>
                <a:lumOff val="50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accent6">
                    <a:lumMod val="50000"/>
                    <a:lumOff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72156064"/>
        <c:crosses val="autoZero"/>
        <c:auto val="1"/>
        <c:lblAlgn val="ctr"/>
        <c:lblOffset val="100"/>
        <c:noMultiLvlLbl val="0"/>
      </c:catAx>
      <c:valAx>
        <c:axId val="-2072156064"/>
        <c:scaling>
          <c:orientation val="minMax"/>
        </c:scaling>
        <c:delete val="1"/>
        <c:axPos val="l"/>
        <c:majorGridlines>
          <c:spPr>
            <a:ln>
              <a:solidFill>
                <a:schemeClr val="accent6">
                  <a:lumMod val="25000"/>
                  <a:lumOff val="75000"/>
                </a:schemeClr>
              </a:solidFill>
            </a:ln>
          </c:spPr>
        </c:majorGridlines>
        <c:numFmt formatCode="[$$-1009]#,##0.00" sourceLinked="0"/>
        <c:majorTickMark val="out"/>
        <c:minorTickMark val="in"/>
        <c:tickLblPos val="nextTo"/>
        <c:crossAx val="-2072164224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Web Design</a:t>
            </a:r>
            <a:endParaRPr lang="en-US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c:rich>
      </c:tx>
      <c:layout>
        <c:manualLayout>
          <c:xMode val="edge"/>
          <c:yMode val="edge"/>
          <c:x val="0.19418639635439941"/>
          <c:y val="0.138738125194172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1871049249354643"/>
          <c:y val="0.26452886856088037"/>
          <c:w val="0.69236821641481783"/>
          <c:h val="0.482980799410835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41-478B-BFF6-A686225C0F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41-478B-BFF6-A686225C0FC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41-478B-BFF6-A686225C0FC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Apr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A41-478B-BFF6-A686225C0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axId val="-2028691632"/>
        <c:axId val="-2076817776"/>
      </c:barChart>
      <c:catAx>
        <c:axId val="-2028691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76817776"/>
        <c:crossesAt val="0"/>
        <c:auto val="1"/>
        <c:lblAlgn val="ctr"/>
        <c:lblOffset val="100"/>
        <c:noMultiLvlLbl val="0"/>
      </c:catAx>
      <c:valAx>
        <c:axId val="-2076817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in"/>
        <c:tickLblPos val="nextTo"/>
        <c:spPr>
          <a:noFill/>
          <a:ln>
            <a:solidFill>
              <a:schemeClr val="accent2">
                <a:alpha val="82000"/>
              </a:schemeClr>
            </a:solidFill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2869163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2279689927749968"/>
          <c:y val="0.81630480715480536"/>
          <c:w val="0.64940640034790631"/>
          <c:h val="7.490819623384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03613730312274"/>
          <c:y val="0.18580661817187807"/>
          <c:w val="0.88842948927272514"/>
          <c:h val="0.6964041974821181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cap="rnd">
              <a:solidFill>
                <a:schemeClr val="accent1"/>
              </a:solidFill>
              <a:round/>
            </a:ln>
          </c:spPr>
          <c:marker>
            <c:symbol val="circle"/>
            <c:size val="8"/>
            <c:spPr>
              <a:solidFill>
                <a:srgbClr val="F2F2F2"/>
              </a:solidFill>
              <a:ln cap="flat">
                <a:solidFill>
                  <a:schemeClr val="accent1"/>
                </a:solidFill>
                <a:bevel/>
              </a:ln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</c:v>
                </c:pt>
                <c:pt idx="8">
                  <c:v>5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8CD-4F7F-9E2C-6E279D1342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Ratings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8"/>
            <c:spPr>
              <a:solidFill>
                <a:schemeClr val="accent5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5.3</c:v>
                </c:pt>
                <c:pt idx="1">
                  <c:v>2</c:v>
                </c:pt>
                <c:pt idx="2">
                  <c:v>2.1</c:v>
                </c:pt>
                <c:pt idx="3">
                  <c:v>9</c:v>
                </c:pt>
                <c:pt idx="4">
                  <c:v>4.0999999999999996</c:v>
                </c:pt>
                <c:pt idx="5">
                  <c:v>6.5</c:v>
                </c:pt>
                <c:pt idx="6">
                  <c:v>1.4</c:v>
                </c:pt>
                <c:pt idx="7">
                  <c:v>6</c:v>
                </c:pt>
                <c:pt idx="8">
                  <c:v>2</c:v>
                </c:pt>
                <c:pt idx="9">
                  <c:v>0</c:v>
                </c:pt>
                <c:pt idx="10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8CD-4F7F-9E2C-6E279D1342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Sales2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ymbol val="circle"/>
            <c:size val="8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</c:v>
                </c:pt>
                <c:pt idx="5">
                  <c:v>1.5</c:v>
                </c:pt>
                <c:pt idx="6">
                  <c:v>1</c:v>
                </c:pt>
                <c:pt idx="7">
                  <c:v>2</c:v>
                </c:pt>
                <c:pt idx="8">
                  <c:v>4.5999999999999996</c:v>
                </c:pt>
                <c:pt idx="9">
                  <c:v>1</c:v>
                </c:pt>
                <c:pt idx="10">
                  <c:v>13</c:v>
                </c:pt>
                <c:pt idx="11">
                  <c:v>3.1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8CD-4F7F-9E2C-6E279D13423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Ratings3</c:v>
                </c:pt>
              </c:strCache>
            </c:strRef>
          </c:tx>
          <c:marker>
            <c:symbol val="circle"/>
            <c:size val="8"/>
            <c:spPr>
              <a:solidFill>
                <a:schemeClr val="accent5"/>
              </a:solidFill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5.3</c:v>
                </c:pt>
                <c:pt idx="1">
                  <c:v>2</c:v>
                </c:pt>
                <c:pt idx="2">
                  <c:v>5</c:v>
                </c:pt>
                <c:pt idx="3">
                  <c:v>3.2</c:v>
                </c:pt>
                <c:pt idx="4">
                  <c:v>12</c:v>
                </c:pt>
                <c:pt idx="5">
                  <c:v>6.5</c:v>
                </c:pt>
                <c:pt idx="6">
                  <c:v>1.4</c:v>
                </c:pt>
                <c:pt idx="7">
                  <c:v>6</c:v>
                </c:pt>
                <c:pt idx="8">
                  <c:v>2</c:v>
                </c:pt>
                <c:pt idx="9">
                  <c:v>0</c:v>
                </c:pt>
                <c:pt idx="1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CD-4F7F-9E2C-6E279D134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2165856"/>
        <c:axId val="-2072166944"/>
      </c:lineChart>
      <c:catAx>
        <c:axId val="-2072165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accent6">
                <a:lumMod val="50000"/>
                <a:lumOff val="50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accent6">
                    <a:lumMod val="50000"/>
                    <a:lumOff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72166944"/>
        <c:crosses val="autoZero"/>
        <c:auto val="1"/>
        <c:lblAlgn val="ctr"/>
        <c:lblOffset val="100"/>
        <c:noMultiLvlLbl val="0"/>
      </c:catAx>
      <c:valAx>
        <c:axId val="-2072166944"/>
        <c:scaling>
          <c:orientation val="minMax"/>
        </c:scaling>
        <c:delete val="1"/>
        <c:axPos val="l"/>
        <c:majorGridlines>
          <c:spPr>
            <a:ln>
              <a:solidFill>
                <a:schemeClr val="accent6">
                  <a:lumMod val="25000"/>
                  <a:lumOff val="75000"/>
                </a:schemeClr>
              </a:solidFill>
            </a:ln>
          </c:spPr>
        </c:majorGridlines>
        <c:numFmt formatCode="[$$-1009]#,##0.00" sourceLinked="0"/>
        <c:majorTickMark val="in"/>
        <c:minorTickMark val="in"/>
        <c:tickLblPos val="low"/>
        <c:crossAx val="-2072165856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Year 2013</a:t>
            </a:r>
            <a:endParaRPr lang="en-US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Laptops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2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3.2</c:v>
                </c:pt>
                <c:pt idx="3">
                  <c:v>4.0999999999999996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B6-43B3-87EE-C3D6AA6E6A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Tablets</c:v>
                </c:pt>
              </c:strCache>
            </c:strRef>
          </c:tx>
          <c:spPr>
            <a:ln w="28575" cap="flat">
              <a:solidFill>
                <a:schemeClr val="bg1"/>
              </a:solidFill>
              <a:round/>
              <a:tailEnd type="none"/>
            </a:ln>
            <a:effectLst/>
          </c:spPr>
          <c:marker>
            <c:symbol val="circle"/>
            <c:size val="12"/>
            <c:spPr>
              <a:solidFill>
                <a:schemeClr val="bg2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1.5</c:v>
                </c:pt>
                <c:pt idx="1">
                  <c:v>4.5999999999999996</c:v>
                </c:pt>
                <c:pt idx="2">
                  <c:v>1.8</c:v>
                </c:pt>
                <c:pt idx="3">
                  <c:v>2.4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B6-43B3-87EE-C3D6AA6E6A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Phones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3.9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B6-43B3-87EE-C3D6AA6E6AC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PC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2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1.2</c:v>
                </c:pt>
                <c:pt idx="1">
                  <c:v>3.3</c:v>
                </c:pt>
                <c:pt idx="2">
                  <c:v>2.2999999999999998</c:v>
                </c:pt>
                <c:pt idx="3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B6-43B3-87EE-C3D6AA6E6A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2166400"/>
        <c:axId val="-2129343024"/>
      </c:lineChart>
      <c:catAx>
        <c:axId val="-207216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BCBCBC">
                <a:alpha val="23137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129343024"/>
        <c:crosses val="autoZero"/>
        <c:auto val="1"/>
        <c:lblAlgn val="ctr"/>
        <c:lblOffset val="100"/>
        <c:noMultiLvlLbl val="0"/>
      </c:catAx>
      <c:valAx>
        <c:axId val="-212934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BCBCBC">
                  <a:alpha val="23137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72166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</c:legendEntry>
      <c:layout>
        <c:manualLayout>
          <c:xMode val="edge"/>
          <c:yMode val="edge"/>
          <c:x val="0.23564427279676362"/>
          <c:y val="0.93150522809353054"/>
          <c:w val="0.54319024301425844"/>
          <c:h val="6.5303615881303068E-2"/>
        </c:manualLayout>
      </c:layout>
      <c:overlay val="0"/>
      <c:spPr>
        <a:noFill/>
        <a:ln cap="rnd" cmpd="sng">
          <a:solidFill>
            <a:schemeClr val="accent2"/>
          </a:solidFill>
          <a:prstDash val="sysDot"/>
          <a:round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Web Designers -</a:t>
            </a:r>
            <a:r>
              <a:rPr lang="en-US" sz="2000" baseline="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2014</a:t>
            </a:r>
            <a:endParaRPr lang="en-US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c:rich>
      </c:tx>
      <c:layout>
        <c:manualLayout>
          <c:xMode val="edge"/>
          <c:yMode val="edge"/>
          <c:x val="4.2131883826799207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1871049249354643"/>
          <c:y val="0.13932612333089348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Inov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A4-40B8-8D63-DECBCEE807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Workout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A4-40B8-8D63-DECBCEE807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Speed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A4-40B8-8D63-DECBCEE807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Kbase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A4-40B8-8D63-DECBCEE807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-2028688912"/>
        <c:axId val="-2028685648"/>
      </c:barChart>
      <c:catAx>
        <c:axId val="-2028688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28685648"/>
        <c:crosses val="autoZero"/>
        <c:auto val="1"/>
        <c:lblAlgn val="ctr"/>
        <c:lblOffset val="100"/>
        <c:noMultiLvlLbl val="0"/>
      </c:catAx>
      <c:valAx>
        <c:axId val="-20286856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accent2">
                <a:alpha val="82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286889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395482702592265E-2"/>
          <c:y val="0.7402082643905834"/>
          <c:w val="0.8979720786666785"/>
          <c:h val="0.144740607399615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Developers -2014</a:t>
            </a:r>
            <a:endParaRPr lang="en-US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c:rich>
      </c:tx>
      <c:layout>
        <c:manualLayout>
          <c:xMode val="edge"/>
          <c:yMode val="edge"/>
          <c:x val="3.7226899551715327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1871049249354643"/>
          <c:y val="0.13932612333089348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Inov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EC-4C98-AD3A-09B776DEA6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Workout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EC-4C98-AD3A-09B776DEA6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Speed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EC-4C98-AD3A-09B776DEA6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Kbase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EC-4C98-AD3A-09B776DEA6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-2028695440"/>
        <c:axId val="-2028682928"/>
      </c:barChart>
      <c:catAx>
        <c:axId val="-2028695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28682928"/>
        <c:crosses val="autoZero"/>
        <c:auto val="1"/>
        <c:lblAlgn val="ctr"/>
        <c:lblOffset val="100"/>
        <c:noMultiLvlLbl val="0"/>
      </c:catAx>
      <c:valAx>
        <c:axId val="-20286829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accent2">
                <a:alpha val="82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286954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395482702592265E-2"/>
          <c:y val="0.7402082643905834"/>
          <c:w val="0.8979720786666785"/>
          <c:h val="0.144740607399615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SEO</a:t>
            </a:r>
            <a:r>
              <a:rPr lang="en-US" sz="2000" baseline="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2000" baseline="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Optimizator</a:t>
            </a:r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-2014</a:t>
            </a:r>
            <a:endParaRPr lang="en-US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c:rich>
      </c:tx>
      <c:layout>
        <c:manualLayout>
          <c:xMode val="edge"/>
          <c:yMode val="edge"/>
          <c:x val="4.2131883826799207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1871049249354643"/>
          <c:y val="0.13932612333089348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Inov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30-4A5A-AEAF-2D2CA9A6A3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Workout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30-4A5A-AEAF-2D2CA9A6A3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Speed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30-4A5A-AEAF-2D2CA9A6A3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Kbase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30-4A5A-AEAF-2D2CA9A6A3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-2028694896"/>
        <c:axId val="-2028686736"/>
      </c:barChart>
      <c:catAx>
        <c:axId val="-2028694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28686736"/>
        <c:crosses val="autoZero"/>
        <c:auto val="1"/>
        <c:lblAlgn val="ctr"/>
        <c:lblOffset val="100"/>
        <c:noMultiLvlLbl val="0"/>
      </c:catAx>
      <c:valAx>
        <c:axId val="-20286867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accent2">
                <a:alpha val="82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286948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395482702592265E-2"/>
          <c:y val="0.7402082643905834"/>
          <c:w val="0.8979720786666785"/>
          <c:h val="0.144740607399615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Main Managers - 2014</a:t>
            </a:r>
            <a:endParaRPr lang="en-US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c:rich>
      </c:tx>
      <c:layout>
        <c:manualLayout>
          <c:xMode val="edge"/>
          <c:yMode val="edge"/>
          <c:x val="4.2131883826799207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1871049249354643"/>
          <c:y val="0.13932612333089348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Inov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59-4C16-A737-619A7E1290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Workout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59-4C16-A737-619A7E1290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Speed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59-4C16-A737-619A7E1290E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Kbase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59-4C16-A737-619A7E129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-2028690000"/>
        <c:axId val="-2028686192"/>
      </c:barChart>
      <c:catAx>
        <c:axId val="-2028690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28686192"/>
        <c:crosses val="autoZero"/>
        <c:auto val="1"/>
        <c:lblAlgn val="ctr"/>
        <c:lblOffset val="100"/>
        <c:noMultiLvlLbl val="0"/>
      </c:catAx>
      <c:valAx>
        <c:axId val="-20286861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accent2">
                <a:alpha val="82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2869000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395482702592265E-2"/>
          <c:y val="0.7402082643905834"/>
          <c:w val="0.8979720786666785"/>
          <c:h val="0.144740607399615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Development</a:t>
            </a:r>
            <a:endParaRPr lang="en-US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c:rich>
      </c:tx>
      <c:layout>
        <c:manualLayout>
          <c:xMode val="edge"/>
          <c:yMode val="edge"/>
          <c:x val="0.19418639635439941"/>
          <c:y val="0.138738125194172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1871049249354643"/>
          <c:y val="0.26452886856088037"/>
          <c:w val="0.69236821641481783"/>
          <c:h val="0.482980799410835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FC-4916-811C-BEFAF26ECC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FC-4916-811C-BEFAF26ECC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FC-4916-811C-BEFAF26ECC8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Apr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AFC-4916-811C-BEFAF26EC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axId val="-2028694352"/>
        <c:axId val="-2028693808"/>
      </c:barChart>
      <c:catAx>
        <c:axId val="-2028694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28693808"/>
        <c:crossesAt val="0"/>
        <c:auto val="1"/>
        <c:lblAlgn val="ctr"/>
        <c:lblOffset val="100"/>
        <c:noMultiLvlLbl val="0"/>
      </c:catAx>
      <c:valAx>
        <c:axId val="-2028693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in"/>
        <c:tickLblPos val="nextTo"/>
        <c:spPr>
          <a:noFill/>
          <a:ln>
            <a:solidFill>
              <a:schemeClr val="accent2">
                <a:alpha val="82000"/>
              </a:schemeClr>
            </a:solidFill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286943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2279689927749968"/>
          <c:y val="0.81630480715480536"/>
          <c:w val="0.64940640034790631"/>
          <c:h val="7.490819623384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Marketing</a:t>
            </a:r>
            <a:r>
              <a:rPr lang="en-US" sz="2000" baseline="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endParaRPr lang="en-US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c:rich>
      </c:tx>
      <c:layout>
        <c:manualLayout>
          <c:xMode val="edge"/>
          <c:yMode val="edge"/>
          <c:x val="0.19418639635439941"/>
          <c:y val="0.138738125194172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1871049249354643"/>
          <c:y val="0.26452886856088037"/>
          <c:w val="0.69236821641481783"/>
          <c:h val="0.482980799410835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B-4B1C-8F56-B23104BFA2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B-4B1C-8F56-B23104BFA2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B-4B1C-8F56-B23104BFA2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Apr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2B-4B1C-8F56-B23104BFA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axId val="-2028693264"/>
        <c:axId val="-2028692720"/>
      </c:barChart>
      <c:catAx>
        <c:axId val="-2028693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28692720"/>
        <c:crossesAt val="0"/>
        <c:auto val="1"/>
        <c:lblAlgn val="ctr"/>
        <c:lblOffset val="100"/>
        <c:noMultiLvlLbl val="0"/>
      </c:catAx>
      <c:valAx>
        <c:axId val="-2028692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in"/>
        <c:tickLblPos val="nextTo"/>
        <c:spPr>
          <a:noFill/>
          <a:ln>
            <a:solidFill>
              <a:schemeClr val="accent2">
                <a:alpha val="82000"/>
              </a:schemeClr>
            </a:solidFill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pPr>
            <a:endParaRPr lang="fr-FR"/>
          </a:p>
        </c:txPr>
        <c:crossAx val="-20286932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2279689927749968"/>
          <c:y val="0.81630480715480536"/>
          <c:w val="0.64940640034790631"/>
          <c:h val="7.490819623384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EA8A0-15D8-4FC2-A0D5-7C3A36012A56}" type="datetimeFigureOut">
              <a:rPr lang="bg-BG" smtClean="0"/>
              <a:t>25.7.2016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CA5A7-B492-48DE-AC04-28E27A2EEFE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77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451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57487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1377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8733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512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53309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38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5906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118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4530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5434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149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024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5634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51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63169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53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8883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56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2839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58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4944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61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7194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63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3532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66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3447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70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1717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72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531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67303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591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88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900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319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</a:t>
            </a:r>
            <a:r>
              <a:rPr lang="en-US" baseline="0" dirty="0" smtClean="0"/>
              <a:t>add image, you must sent it to back!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Back</a:t>
            </a:r>
            <a:endParaRPr lang="bg-BG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524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24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416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3602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50813"/>
            <a:ext cx="9144000" cy="900747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4457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2"/>
                </a:solidFill>
                <a:latin typeface="Myriad Pro Light" panose="020B04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bg-BG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82711"/>
            <a:ext cx="12192000" cy="331053"/>
          </a:xfrm>
          <a:prstGeom prst="rect">
            <a:avLst/>
          </a:prstGeom>
          <a:solidFill>
            <a:schemeClr val="accent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>
                  <a:alpha val="79000"/>
                </a:scheme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97581" y="6394349"/>
            <a:ext cx="167065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chemeClr val="accent2">
                    <a:alpha val="79000"/>
                  </a:schemeClr>
                </a:solidFill>
                <a:latin typeface="Myriad Pro Light" panose="020B0403030403020204" pitchFamily="34" charset="0"/>
                <a:cs typeface="Myriad Arabic" panose="01010101010101010101" pitchFamily="50" charset="-78"/>
              </a:rPr>
              <a:t>Formation Angular</a:t>
            </a:r>
            <a:r>
              <a:rPr lang="fr-FR" sz="1400" baseline="0" dirty="0" smtClean="0">
                <a:solidFill>
                  <a:schemeClr val="accent2">
                    <a:alpha val="79000"/>
                  </a:schemeClr>
                </a:solidFill>
                <a:latin typeface="Myriad Pro Light" panose="020B0403030403020204" pitchFamily="34" charset="0"/>
                <a:cs typeface="Myriad Arabic" panose="01010101010101010101" pitchFamily="50" charset="-78"/>
              </a:rPr>
              <a:t> 2</a:t>
            </a:r>
            <a:endParaRPr lang="bg-BG" sz="1400" dirty="0">
              <a:solidFill>
                <a:schemeClr val="accent2">
                  <a:alpha val="79000"/>
                </a:schemeClr>
              </a:solidFill>
              <a:latin typeface="Myriad Pro Light" panose="020B04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060299" y="6394349"/>
            <a:ext cx="1317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2">
                    <a:alpha val="79000"/>
                  </a:schemeClr>
                </a:solidFill>
                <a:latin typeface="Myriad Pro Light" panose="020B0403030403020204" pitchFamily="34" charset="0"/>
                <a:cs typeface="Myriad Arabic" panose="01010101010101010101" pitchFamily="50" charset="-78"/>
              </a:rPr>
              <a:t>www.sikoro.ma</a:t>
            </a:r>
            <a:endParaRPr lang="bg-BG" sz="1400" dirty="0">
              <a:solidFill>
                <a:schemeClr val="accent2">
                  <a:alpha val="79000"/>
                </a:schemeClr>
              </a:solidFill>
              <a:latin typeface="Myriad Pro Light" panose="020B04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003" y="6382711"/>
            <a:ext cx="495300" cy="330076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Myriad Pro Light" panose="020B0403030403020204" pitchFamily="34" charset="0"/>
              </a:defRPr>
            </a:lvl1pPr>
          </a:lstStyle>
          <a:p>
            <a:fld id="{CCB13F18-A32D-40F8-92A2-4CABB04772E8}" type="slidenum">
              <a:rPr lang="bg-BG" smtClean="0"/>
              <a:pPr/>
              <a:t>‹#›</a:t>
            </a:fld>
            <a:endParaRPr lang="bg-BG" dirty="0"/>
          </a:p>
        </p:txBody>
      </p:sp>
      <p:sp>
        <p:nvSpPr>
          <p:cNvPr id="15" name="Half Frame 14">
            <a:hlinkClick r:id="" action="ppaction://hlinkshowjump?jump=previousslide"/>
          </p:cNvPr>
          <p:cNvSpPr/>
          <p:nvPr userDrawn="1"/>
        </p:nvSpPr>
        <p:spPr>
          <a:xfrm rot="13500000" flipH="1">
            <a:off x="10008552" y="6483938"/>
            <a:ext cx="137695" cy="137695"/>
          </a:xfrm>
          <a:prstGeom prst="halfFrame">
            <a:avLst>
              <a:gd name="adj1" fmla="val 21252"/>
              <a:gd name="adj2" fmla="val 232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561323" y="6352629"/>
            <a:ext cx="0" cy="36113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alf Frame 16">
            <a:hlinkClick r:id="" action="ppaction://hlinkshowjump?jump=nextslide"/>
          </p:cNvPr>
          <p:cNvSpPr/>
          <p:nvPr userDrawn="1"/>
        </p:nvSpPr>
        <p:spPr>
          <a:xfrm rot="8100000">
            <a:off x="11391141" y="6471884"/>
            <a:ext cx="137695" cy="137695"/>
          </a:xfrm>
          <a:prstGeom prst="halfFrame">
            <a:avLst>
              <a:gd name="adj1" fmla="val 21252"/>
              <a:gd name="adj2" fmla="val 232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0029761" y="6383544"/>
            <a:ext cx="1497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2">
                    <a:alpha val="79000"/>
                  </a:schemeClr>
                </a:solidFill>
                <a:latin typeface="Myriad Pro Light" panose="020B0403030403020204" pitchFamily="34" charset="0"/>
                <a:cs typeface="Myriad Arabic" panose="01010101010101010101" pitchFamily="50" charset="-78"/>
              </a:rPr>
              <a:t>shoodey.github.io</a:t>
            </a:r>
            <a:endParaRPr lang="bg-BG" sz="1400" dirty="0">
              <a:solidFill>
                <a:schemeClr val="accent2">
                  <a:alpha val="79000"/>
                </a:schemeClr>
              </a:solidFill>
              <a:latin typeface="Myriad Pro Light" panose="020B0403030403020204" pitchFamily="34" charset="0"/>
              <a:cs typeface="Myriad Arabic" panose="01010101010101010101" pitchFamily="50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" y="610046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9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96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r="17633"/>
          <a:stretch>
            <a:fillRect/>
          </a:stretch>
        </p:blipFill>
        <p:spPr>
          <a:xfrm>
            <a:off x="13671" y="0"/>
            <a:ext cx="12192000" cy="6858000"/>
          </a:xfrm>
        </p:spPr>
      </p:pic>
      <p:sp>
        <p:nvSpPr>
          <p:cNvPr id="30" name="Rectangle 29"/>
          <p:cNvSpPr/>
          <p:nvPr/>
        </p:nvSpPr>
        <p:spPr>
          <a:xfrm>
            <a:off x="13671" y="0"/>
            <a:ext cx="6072616" cy="6858000"/>
          </a:xfrm>
          <a:prstGeom prst="rect">
            <a:avLst/>
          </a:prstGeom>
          <a:solidFill>
            <a:srgbClr val="C9DAEE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6" name="Rectangle 25"/>
          <p:cNvSpPr/>
          <p:nvPr/>
        </p:nvSpPr>
        <p:spPr>
          <a:xfrm>
            <a:off x="37053" y="351096"/>
            <a:ext cx="6072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smtClean="0">
                <a:solidFill>
                  <a:srgbClr val="0042A9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TypeScript, Angular 2 </a:t>
            </a:r>
          </a:p>
          <a:p>
            <a:pPr algn="ctr"/>
            <a:r>
              <a:rPr lang="fr-FR" sz="3600" dirty="0" smtClean="0">
                <a:solidFill>
                  <a:srgbClr val="0042A9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&amp; Modules WEB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8" y="6078113"/>
            <a:ext cx="609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  <a:latin typeface="Karla" pitchFamily="2" charset="0"/>
                <a:ea typeface="Karla" pitchFamily="2" charset="0"/>
              </a:rPr>
              <a:t>ENCADREMENT</a:t>
            </a:r>
            <a:endParaRPr lang="en-US" sz="2000" noProof="1">
              <a:solidFill>
                <a:schemeClr val="accent5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671" y="6073169"/>
            <a:ext cx="60959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 smtClean="0">
                <a:solidFill>
                  <a:schemeClr val="accent3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ABDOUS Mustapha</a:t>
            </a:r>
          </a:p>
          <a:p>
            <a:pPr algn="r"/>
            <a:r>
              <a:rPr lang="fr-FR" sz="2000" dirty="0" smtClean="0">
                <a:solidFill>
                  <a:schemeClr val="accent3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&lt;mustapha.abdouss@gmail.com&gt;</a:t>
            </a:r>
            <a:endParaRPr lang="fr-FR" sz="2400" dirty="0">
              <a:solidFill>
                <a:schemeClr val="accent3"/>
              </a:solidFill>
              <a:latin typeface="Karla" pitchFamily="2" charset="0"/>
              <a:ea typeface="Karla" pitchFamily="2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671" y="5260548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accent5"/>
                </a:solidFill>
                <a:latin typeface="Karla" pitchFamily="2" charset="0"/>
                <a:ea typeface="Karla" pitchFamily="2" charset="0"/>
              </a:rPr>
              <a:t>RÉALISATION</a:t>
            </a:r>
            <a:endParaRPr lang="fr-FR" sz="2000" dirty="0">
              <a:solidFill>
                <a:schemeClr val="accent5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969" y="5249427"/>
            <a:ext cx="60959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 smtClean="0">
                <a:solidFill>
                  <a:schemeClr val="accent3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EL AMRI Ali</a:t>
            </a:r>
          </a:p>
          <a:p>
            <a:pPr algn="r"/>
            <a:r>
              <a:rPr lang="fr-FR" sz="2000" dirty="0" smtClean="0">
                <a:solidFill>
                  <a:schemeClr val="accent3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&lt;shoodey@gmail.com&gt;</a:t>
            </a:r>
            <a:endParaRPr lang="bg-BG" sz="2000" dirty="0">
              <a:solidFill>
                <a:schemeClr val="accent3"/>
              </a:solidFill>
              <a:latin typeface="Open Sans Condensed Light" panose="020B0306030504020204" pitchFamily="34" charset="0"/>
              <a:ea typeface="Karla" pitchFamily="2" charset="0"/>
              <a:cs typeface="Open Sans Condensed Light" panose="020B0306030504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90243" y="6457890"/>
            <a:ext cx="6092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000" dirty="0" smtClean="0">
                <a:solidFill>
                  <a:srgbClr val="FFFFFF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25 Juillet 2015</a:t>
            </a:r>
          </a:p>
        </p:txBody>
      </p:sp>
      <p:sp>
        <p:nvSpPr>
          <p:cNvPr id="47" name="Oval 46"/>
          <p:cNvSpPr/>
          <p:nvPr/>
        </p:nvSpPr>
        <p:spPr>
          <a:xfrm>
            <a:off x="9991164" y="4385248"/>
            <a:ext cx="1975597" cy="1975597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663" y="5048189"/>
            <a:ext cx="1574598" cy="6497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053" y="3019772"/>
            <a:ext cx="6072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smtClean="0">
                <a:solidFill>
                  <a:srgbClr val="B32F30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Jour 1</a:t>
            </a:r>
          </a:p>
          <a:p>
            <a:pPr algn="ctr"/>
            <a:r>
              <a:rPr lang="fr-FR" sz="3600" dirty="0" smtClean="0">
                <a:solidFill>
                  <a:srgbClr val="B32F30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Dépendances &amp; Prérequis</a:t>
            </a:r>
          </a:p>
        </p:txBody>
      </p:sp>
    </p:spTree>
    <p:extLst>
      <p:ext uri="{BB962C8B-B14F-4D97-AF65-F5344CB8AC3E}">
        <p14:creationId xmlns:p14="http://schemas.microsoft.com/office/powerpoint/2010/main" val="3473900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573"/>
            <a:ext cx="9144000" cy="900747"/>
          </a:xfrm>
        </p:spPr>
        <p:txBody>
          <a:bodyPr/>
          <a:lstStyle/>
          <a:p>
            <a:r>
              <a:rPr lang="en-US" dirty="0" smtClean="0"/>
              <a:t>Typage de variables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10</a:t>
            </a:fld>
            <a:endParaRPr lang="bg-BG" dirty="0"/>
          </a:p>
        </p:txBody>
      </p:sp>
      <p:sp>
        <p:nvSpPr>
          <p:cNvPr id="3" name="TextBox 2"/>
          <p:cNvSpPr txBox="1"/>
          <p:nvPr/>
        </p:nvSpPr>
        <p:spPr>
          <a:xfrm>
            <a:off x="750058" y="1953148"/>
            <a:ext cx="4771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7030A0"/>
                </a:solidFill>
              </a:rPr>
              <a:t>let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nom:</a:t>
            </a:r>
            <a:r>
              <a:rPr lang="fr-FR" sz="4000" dirty="0" smtClean="0">
                <a:solidFill>
                  <a:srgbClr val="7030A0"/>
                </a:solidFill>
              </a:rPr>
              <a:t>type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fr-FR" sz="4000" dirty="0" smtClean="0"/>
              <a:t> valeur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fr-FR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34184" y="1953148"/>
            <a:ext cx="533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7030A0"/>
                </a:solidFill>
              </a:rPr>
              <a:t>let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a:</a:t>
            </a:r>
            <a:r>
              <a:rPr lang="fr-FR" sz="4000" dirty="0" smtClean="0">
                <a:solidFill>
                  <a:srgbClr val="7030A0"/>
                </a:solidFill>
              </a:rPr>
              <a:t>string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fr-FR" sz="4000" dirty="0" smtClean="0"/>
              <a:t> ‘‘Bonjour’’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fr-FR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058" y="3194131"/>
            <a:ext cx="4043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7030A0"/>
                </a:solidFill>
              </a:rPr>
              <a:t>let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b:</a:t>
            </a:r>
            <a:r>
              <a:rPr lang="fr-FR" sz="4000" dirty="0" smtClean="0">
                <a:solidFill>
                  <a:srgbClr val="7030A0"/>
                </a:solidFill>
              </a:rPr>
              <a:t>number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fr-FR" sz="4000" dirty="0" smtClean="0"/>
              <a:t> 25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fr-FR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4184" y="3194131"/>
            <a:ext cx="4391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7030A0"/>
                </a:solidFill>
              </a:rPr>
              <a:t>let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c:</a:t>
            </a:r>
            <a:r>
              <a:rPr lang="fr-FR" sz="4000" dirty="0" smtClean="0">
                <a:solidFill>
                  <a:srgbClr val="7030A0"/>
                </a:solidFill>
              </a:rPr>
              <a:t>boolean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fr-FR" sz="4000" dirty="0" smtClean="0"/>
              <a:t> </a:t>
            </a:r>
            <a:r>
              <a:rPr lang="fr-FR" sz="4000" dirty="0" err="1" smtClean="0"/>
              <a:t>true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fr-FR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058" y="4435114"/>
            <a:ext cx="43479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srgbClr val="7030A0"/>
                </a:solidFill>
              </a:rPr>
              <a:t>let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d:</a:t>
            </a:r>
            <a:r>
              <a:rPr lang="fr-FR" sz="4000" dirty="0" smtClean="0">
                <a:solidFill>
                  <a:srgbClr val="7030A0"/>
                </a:solidFill>
              </a:rPr>
              <a:t>any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fr-FR" sz="4000" dirty="0" smtClean="0"/>
              <a:t> ‘‘</a:t>
            </a:r>
            <a:r>
              <a:rPr lang="fr-FR" sz="4000" dirty="0" err="1" smtClean="0"/>
              <a:t>lorem</a:t>
            </a:r>
            <a:r>
              <a:rPr lang="fr-FR" sz="4000" dirty="0" smtClean="0"/>
              <a:t>’’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r>
              <a:rPr lang="fr-FR" sz="4000" dirty="0">
                <a:solidFill>
                  <a:srgbClr val="7030A0"/>
                </a:solidFill>
              </a:rPr>
              <a:t>let</a:t>
            </a:r>
            <a:r>
              <a:rPr lang="fr-FR" sz="4000" dirty="0"/>
              <a:t>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fr-FR" sz="4000" dirty="0" smtClean="0"/>
              <a:t> </a:t>
            </a:r>
            <a:r>
              <a:rPr lang="fr-FR" sz="4000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fr-FR" sz="4000" dirty="0"/>
              <a:t> ‘‘</a:t>
            </a:r>
            <a:r>
              <a:rPr lang="fr-FR" sz="4000" dirty="0" err="1"/>
              <a:t>lorem</a:t>
            </a:r>
            <a:r>
              <a:rPr lang="fr-FR" sz="4000" dirty="0" smtClean="0"/>
              <a:t>’’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fr-FR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4184" y="4830490"/>
            <a:ext cx="1596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strike="sngStrike" dirty="0">
                <a:solidFill>
                  <a:schemeClr val="tx2">
                    <a:lumMod val="75000"/>
                  </a:schemeClr>
                </a:solidFill>
              </a:rPr>
              <a:t>d = </a:t>
            </a:r>
            <a:r>
              <a:rPr lang="fr-FR" sz="4000" strike="sngStrike" dirty="0"/>
              <a:t>25</a:t>
            </a:r>
            <a:r>
              <a:rPr lang="fr-FR" sz="4000" strike="sngStrike" dirty="0" smtClean="0">
                <a:solidFill>
                  <a:srgbClr val="7030A0"/>
                </a:solidFill>
              </a:rPr>
              <a:t>;</a:t>
            </a:r>
            <a:endParaRPr lang="fr-FR" sz="4000" strike="sngStrike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445770"/>
          </a:xfrm>
        </p:spPr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Structure de base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3517"/>
            <a:ext cx="9144000" cy="900747"/>
          </a:xfrm>
        </p:spPr>
        <p:txBody>
          <a:bodyPr/>
          <a:lstStyle/>
          <a:p>
            <a:r>
              <a:rPr lang="en-US" dirty="0" smtClean="0"/>
              <a:t>Typage de </a:t>
            </a:r>
            <a:r>
              <a:rPr lang="en-US" dirty="0" err="1" smtClean="0"/>
              <a:t>fonctions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11</a:t>
            </a:fld>
            <a:endParaRPr lang="bg-BG" dirty="0"/>
          </a:p>
        </p:txBody>
      </p:sp>
      <p:sp>
        <p:nvSpPr>
          <p:cNvPr id="13" name="TextBox 12"/>
          <p:cNvSpPr txBox="1"/>
          <p:nvPr/>
        </p:nvSpPr>
        <p:spPr>
          <a:xfrm>
            <a:off x="859240" y="1502772"/>
            <a:ext cx="63533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rgbClr val="7030A0"/>
                </a:solidFill>
              </a:rPr>
              <a:t>function</a:t>
            </a:r>
            <a:r>
              <a:rPr lang="fr-FR" sz="4000" dirty="0" smtClean="0"/>
              <a:t> </a:t>
            </a:r>
            <a:r>
              <a:rPr lang="fr-FR" sz="4000" dirty="0" err="1" smtClean="0">
                <a:solidFill>
                  <a:schemeClr val="tx2">
                    <a:lumMod val="75000"/>
                  </a:schemeClr>
                </a:solidFill>
              </a:rPr>
              <a:t>fqn</a:t>
            </a:r>
            <a:r>
              <a:rPr lang="fr-FR" sz="4000" dirty="0" smtClean="0">
                <a:solidFill>
                  <a:schemeClr val="accent6"/>
                </a:solidFill>
              </a:rPr>
              <a:t>(</a:t>
            </a:r>
            <a:r>
              <a:rPr lang="fr-FR" sz="4000" dirty="0" err="1" smtClean="0"/>
              <a:t>valeur:</a:t>
            </a:r>
            <a:r>
              <a:rPr lang="fr-FR" sz="4000" dirty="0" err="1" smtClean="0">
                <a:solidFill>
                  <a:srgbClr val="7030A0"/>
                </a:solidFill>
              </a:rPr>
              <a:t>any</a:t>
            </a:r>
            <a:r>
              <a:rPr lang="fr-FR" sz="4000" dirty="0" smtClean="0">
                <a:solidFill>
                  <a:schemeClr val="accent6"/>
                </a:solidFill>
              </a:rPr>
              <a:t>): </a:t>
            </a:r>
            <a:r>
              <a:rPr lang="fr-FR" sz="4000" dirty="0" err="1" smtClean="0">
                <a:solidFill>
                  <a:srgbClr val="7030A0"/>
                </a:solidFill>
              </a:rPr>
              <a:t>any</a:t>
            </a:r>
            <a:r>
              <a:rPr lang="fr-FR" sz="4000" dirty="0" smtClean="0">
                <a:solidFill>
                  <a:srgbClr val="7030A0"/>
                </a:solidFill>
              </a:rPr>
              <a:t>{</a:t>
            </a:r>
          </a:p>
          <a:p>
            <a:r>
              <a:rPr lang="fr-FR" sz="4000" dirty="0" smtClean="0">
                <a:solidFill>
                  <a:srgbClr val="7030A0"/>
                </a:solidFill>
              </a:rPr>
              <a:t>	</a:t>
            </a:r>
            <a:r>
              <a:rPr lang="fr-FR" sz="4000" dirty="0" smtClean="0">
                <a:solidFill>
                  <a:schemeClr val="accent6"/>
                </a:solidFill>
              </a:rPr>
              <a:t>return</a:t>
            </a:r>
            <a:r>
              <a:rPr lang="fr-FR" sz="4000" dirty="0" smtClean="0">
                <a:solidFill>
                  <a:srgbClr val="7030A0"/>
                </a:solidFill>
              </a:rPr>
              <a:t> </a:t>
            </a:r>
            <a:r>
              <a:rPr lang="fr-FR" sz="4000" dirty="0" err="1" smtClean="0">
                <a:solidFill>
                  <a:srgbClr val="7030A0"/>
                </a:solidFill>
              </a:rPr>
              <a:t>any</a:t>
            </a:r>
            <a:r>
              <a:rPr lang="fr-FR" sz="4000" dirty="0" smtClean="0">
                <a:solidFill>
                  <a:srgbClr val="7030A0"/>
                </a:solidFill>
              </a:rPr>
              <a:t>;</a:t>
            </a:r>
            <a:endParaRPr lang="fr-FR" sz="4000" dirty="0">
              <a:solidFill>
                <a:srgbClr val="7030A0"/>
              </a:solidFill>
            </a:endParaRPr>
          </a:p>
          <a:p>
            <a:r>
              <a:rPr lang="fr-FR" sz="4000" dirty="0" smtClean="0">
                <a:solidFill>
                  <a:srgbClr val="7030A0"/>
                </a:solidFill>
              </a:rPr>
              <a:t>}</a:t>
            </a:r>
            <a:endParaRPr lang="fr-FR" sz="4000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76616" y="3620450"/>
            <a:ext cx="66913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rgbClr val="7030A0"/>
                </a:solidFill>
              </a:rPr>
              <a:t>function</a:t>
            </a:r>
            <a:r>
              <a:rPr lang="fr-FR" sz="4000" dirty="0" smtClean="0"/>
              <a:t> </a:t>
            </a:r>
            <a:r>
              <a:rPr lang="fr-FR" sz="4000" dirty="0" err="1" smtClean="0">
                <a:solidFill>
                  <a:schemeClr val="tx2">
                    <a:lumMod val="75000"/>
                  </a:schemeClr>
                </a:solidFill>
              </a:rPr>
              <a:t>fqn</a:t>
            </a:r>
            <a:r>
              <a:rPr lang="fr-FR" sz="4000" dirty="0" smtClean="0">
                <a:solidFill>
                  <a:schemeClr val="accent6"/>
                </a:solidFill>
              </a:rPr>
              <a:t>(</a:t>
            </a:r>
            <a:r>
              <a:rPr lang="fr-FR" sz="4000" dirty="0" err="1" smtClean="0"/>
              <a:t>valeur:</a:t>
            </a:r>
            <a:r>
              <a:rPr lang="fr-FR" sz="4000" dirty="0" err="1" smtClean="0">
                <a:solidFill>
                  <a:srgbClr val="7030A0"/>
                </a:solidFill>
              </a:rPr>
              <a:t>type</a:t>
            </a:r>
            <a:r>
              <a:rPr lang="fr-FR" sz="4000" dirty="0" smtClean="0">
                <a:solidFill>
                  <a:schemeClr val="accent6"/>
                </a:solidFill>
              </a:rPr>
              <a:t>): </a:t>
            </a:r>
            <a:r>
              <a:rPr lang="fr-FR" sz="4000" dirty="0" err="1" smtClean="0">
                <a:solidFill>
                  <a:srgbClr val="7030A0"/>
                </a:solidFill>
              </a:rPr>
              <a:t>void</a:t>
            </a:r>
            <a:r>
              <a:rPr lang="fr-FR" sz="4000" dirty="0" smtClean="0">
                <a:solidFill>
                  <a:srgbClr val="7030A0"/>
                </a:solidFill>
              </a:rPr>
              <a:t>{</a:t>
            </a:r>
          </a:p>
          <a:p>
            <a:r>
              <a:rPr lang="fr-FR" sz="4000" dirty="0" smtClean="0">
                <a:solidFill>
                  <a:schemeClr val="accent1"/>
                </a:solidFill>
              </a:rPr>
              <a:t>	// Aucun retour</a:t>
            </a:r>
            <a:endParaRPr lang="fr-FR" sz="4000" dirty="0">
              <a:solidFill>
                <a:schemeClr val="accent1"/>
              </a:solidFill>
            </a:endParaRPr>
          </a:p>
          <a:p>
            <a:r>
              <a:rPr lang="fr-FR" sz="4000" dirty="0" smtClean="0">
                <a:solidFill>
                  <a:srgbClr val="7030A0"/>
                </a:solidFill>
              </a:rPr>
              <a:t>}</a:t>
            </a:r>
            <a:endParaRPr lang="fr-FR" sz="4000" dirty="0">
              <a:solidFill>
                <a:schemeClr val="accent6"/>
              </a:solidFill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445770"/>
          </a:xfrm>
        </p:spPr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Structure de base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8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221"/>
            <a:ext cx="9144000" cy="900747"/>
          </a:xfrm>
        </p:spPr>
        <p:txBody>
          <a:bodyPr/>
          <a:lstStyle/>
          <a:p>
            <a:r>
              <a:rPr lang="en-US" dirty="0" smtClean="0"/>
              <a:t>Typage de </a:t>
            </a:r>
            <a:r>
              <a:rPr lang="en-US" dirty="0" err="1" smtClean="0"/>
              <a:t>fonctions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12</a:t>
            </a:fld>
            <a:endParaRPr lang="bg-BG" dirty="0"/>
          </a:p>
        </p:txBody>
      </p:sp>
      <p:sp>
        <p:nvSpPr>
          <p:cNvPr id="13" name="TextBox 12"/>
          <p:cNvSpPr txBox="1"/>
          <p:nvPr/>
        </p:nvSpPr>
        <p:spPr>
          <a:xfrm>
            <a:off x="859240" y="1502772"/>
            <a:ext cx="877855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rgbClr val="7030A0"/>
                </a:solidFill>
              </a:rPr>
              <a:t>function</a:t>
            </a:r>
            <a:r>
              <a:rPr lang="fr-FR" sz="4000" dirty="0" smtClean="0"/>
              <a:t> </a:t>
            </a:r>
            <a:r>
              <a:rPr lang="fr-FR" sz="4000" dirty="0" err="1" smtClean="0">
                <a:solidFill>
                  <a:schemeClr val="tx2">
                    <a:lumMod val="75000"/>
                  </a:schemeClr>
                </a:solidFill>
              </a:rPr>
              <a:t>fqn</a:t>
            </a:r>
            <a:r>
              <a:rPr lang="fr-FR" sz="4000" dirty="0" smtClean="0">
                <a:solidFill>
                  <a:schemeClr val="accent6"/>
                </a:solidFill>
              </a:rPr>
              <a:t>(</a:t>
            </a:r>
            <a:r>
              <a:rPr lang="fr-FR" sz="4000" dirty="0" err="1" smtClean="0"/>
              <a:t>a:</a:t>
            </a:r>
            <a:r>
              <a:rPr lang="fr-FR" sz="4000" dirty="0" err="1" smtClean="0">
                <a:solidFill>
                  <a:srgbClr val="7030A0"/>
                </a:solidFill>
              </a:rPr>
              <a:t>number</a:t>
            </a:r>
            <a:r>
              <a:rPr lang="fr-FR" sz="4000" dirty="0" smtClean="0">
                <a:solidFill>
                  <a:srgbClr val="7030A0"/>
                </a:solidFill>
              </a:rPr>
              <a:t> | string</a:t>
            </a:r>
            <a:r>
              <a:rPr lang="fr-FR" sz="4000" dirty="0" smtClean="0">
                <a:solidFill>
                  <a:schemeClr val="accent6"/>
                </a:solidFill>
              </a:rPr>
              <a:t>): </a:t>
            </a:r>
            <a:r>
              <a:rPr lang="fr-FR" sz="4000" dirty="0" err="1" smtClean="0">
                <a:solidFill>
                  <a:srgbClr val="7030A0"/>
                </a:solidFill>
              </a:rPr>
              <a:t>number</a:t>
            </a:r>
            <a:r>
              <a:rPr lang="fr-FR" sz="4000" dirty="0" smtClean="0">
                <a:solidFill>
                  <a:srgbClr val="7030A0"/>
                </a:solidFill>
              </a:rPr>
              <a:t>{</a:t>
            </a:r>
          </a:p>
          <a:p>
            <a:r>
              <a:rPr lang="fr-FR" sz="4000" dirty="0" smtClean="0">
                <a:solidFill>
                  <a:srgbClr val="7030A0"/>
                </a:solidFill>
              </a:rPr>
              <a:t>	</a:t>
            </a:r>
            <a:r>
              <a:rPr lang="fr-FR" sz="4000" dirty="0" smtClean="0"/>
              <a:t>a = </a:t>
            </a:r>
            <a:r>
              <a:rPr lang="fr-FR" sz="4000" dirty="0" err="1" smtClean="0">
                <a:solidFill>
                  <a:schemeClr val="accent6"/>
                </a:solidFill>
              </a:rPr>
              <a:t>parseInt</a:t>
            </a:r>
            <a:r>
              <a:rPr lang="fr-FR" sz="4000" dirty="0" smtClean="0">
                <a:solidFill>
                  <a:schemeClr val="bg1">
                    <a:lumMod val="75000"/>
                  </a:schemeClr>
                </a:solidFill>
              </a:rPr>
              <a:t>(&lt;string&gt;</a:t>
            </a:r>
            <a:r>
              <a:rPr lang="fr-FR" sz="4000" dirty="0" smtClean="0"/>
              <a:t>a</a:t>
            </a:r>
            <a:r>
              <a:rPr lang="fr-FR" sz="4000" dirty="0" smtClean="0">
                <a:solidFill>
                  <a:schemeClr val="accent6"/>
                </a:solidFill>
              </a:rPr>
              <a:t>, 10);</a:t>
            </a:r>
          </a:p>
          <a:p>
            <a:r>
              <a:rPr lang="fr-FR" sz="4000" dirty="0">
                <a:solidFill>
                  <a:schemeClr val="accent6"/>
                </a:solidFill>
              </a:rPr>
              <a:t>	</a:t>
            </a:r>
            <a:r>
              <a:rPr lang="fr-FR" sz="4000" dirty="0" smtClean="0">
                <a:solidFill>
                  <a:schemeClr val="accent6"/>
                </a:solidFill>
              </a:rPr>
              <a:t>return </a:t>
            </a:r>
            <a:r>
              <a:rPr lang="fr-FR" sz="4000" dirty="0" smtClean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fr-FR" sz="4000" dirty="0" err="1" smtClean="0">
                <a:solidFill>
                  <a:schemeClr val="bg1">
                    <a:lumMod val="75000"/>
                  </a:schemeClr>
                </a:solidFill>
              </a:rPr>
              <a:t>number</a:t>
            </a:r>
            <a:r>
              <a:rPr lang="fr-FR" sz="4000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  <a:r>
              <a:rPr lang="fr-FR" sz="4000" dirty="0" smtClean="0"/>
              <a:t>a</a:t>
            </a:r>
            <a:endParaRPr lang="fr-FR" sz="4000" dirty="0">
              <a:solidFill>
                <a:srgbClr val="7030A0"/>
              </a:solidFill>
            </a:endParaRPr>
          </a:p>
          <a:p>
            <a:r>
              <a:rPr lang="fr-FR" sz="4000" dirty="0" smtClean="0">
                <a:solidFill>
                  <a:srgbClr val="7030A0"/>
                </a:solidFill>
              </a:rPr>
              <a:t>}</a:t>
            </a:r>
            <a:endParaRPr lang="fr-FR" sz="40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9240" y="4057317"/>
            <a:ext cx="96346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rgbClr val="7030A0"/>
                </a:solidFill>
              </a:rPr>
              <a:t>function</a:t>
            </a:r>
            <a:r>
              <a:rPr lang="fr-FR" sz="4000" dirty="0" smtClean="0"/>
              <a:t> </a:t>
            </a:r>
            <a:r>
              <a:rPr lang="fr-FR" sz="4000" dirty="0" err="1" smtClean="0">
                <a:solidFill>
                  <a:schemeClr val="tx2">
                    <a:lumMod val="75000"/>
                  </a:schemeClr>
                </a:solidFill>
              </a:rPr>
              <a:t>fqn</a:t>
            </a:r>
            <a:r>
              <a:rPr lang="fr-FR" sz="4000" dirty="0" smtClean="0">
                <a:solidFill>
                  <a:schemeClr val="accent6"/>
                </a:solidFill>
              </a:rPr>
              <a:t>(</a:t>
            </a:r>
            <a:r>
              <a:rPr lang="fr-FR" sz="4000" dirty="0" err="1" smtClean="0"/>
              <a:t>a:</a:t>
            </a:r>
            <a:r>
              <a:rPr lang="fr-FR" sz="4000" dirty="0" err="1" smtClean="0">
                <a:solidFill>
                  <a:srgbClr val="7030A0"/>
                </a:solidFill>
              </a:rPr>
              <a:t>number</a:t>
            </a:r>
            <a:r>
              <a:rPr lang="fr-FR" sz="4000" dirty="0" smtClean="0">
                <a:solidFill>
                  <a:srgbClr val="7030A0"/>
                </a:solidFill>
              </a:rPr>
              <a:t>, </a:t>
            </a:r>
            <a:r>
              <a:rPr lang="fr-FR" sz="4000" dirty="0" smtClean="0"/>
              <a:t>b?:</a:t>
            </a:r>
            <a:r>
              <a:rPr lang="fr-FR" sz="4000" dirty="0" smtClean="0">
                <a:solidFill>
                  <a:srgbClr val="7030A0"/>
                </a:solidFill>
              </a:rPr>
              <a:t>number</a:t>
            </a:r>
            <a:r>
              <a:rPr lang="fr-FR" sz="4000" dirty="0" smtClean="0">
                <a:solidFill>
                  <a:schemeClr val="accent6"/>
                </a:solidFill>
              </a:rPr>
              <a:t>): </a:t>
            </a:r>
            <a:r>
              <a:rPr lang="fr-FR" sz="4000" dirty="0" err="1" smtClean="0">
                <a:solidFill>
                  <a:srgbClr val="7030A0"/>
                </a:solidFill>
              </a:rPr>
              <a:t>number</a:t>
            </a:r>
            <a:r>
              <a:rPr lang="fr-FR" sz="4000" dirty="0" smtClean="0">
                <a:solidFill>
                  <a:srgbClr val="7030A0"/>
                </a:solidFill>
              </a:rPr>
              <a:t>{</a:t>
            </a:r>
          </a:p>
          <a:p>
            <a:r>
              <a:rPr lang="fr-FR" sz="4000" dirty="0" smtClean="0">
                <a:solidFill>
                  <a:srgbClr val="7030A0"/>
                </a:solidFill>
              </a:rPr>
              <a:t>	</a:t>
            </a:r>
            <a:r>
              <a:rPr lang="fr-FR" sz="4000" dirty="0" smtClean="0">
                <a:solidFill>
                  <a:schemeClr val="accent6"/>
                </a:solidFill>
              </a:rPr>
              <a:t>return</a:t>
            </a:r>
            <a:r>
              <a:rPr lang="fr-FR" sz="4000" dirty="0" smtClean="0">
                <a:solidFill>
                  <a:srgbClr val="7030A0"/>
                </a:solidFill>
              </a:rPr>
              <a:t> </a:t>
            </a:r>
            <a:r>
              <a:rPr lang="fr-FR" sz="4000" dirty="0"/>
              <a:t>a</a:t>
            </a:r>
            <a:r>
              <a:rPr lang="fr-FR" sz="4000" dirty="0" smtClean="0">
                <a:solidFill>
                  <a:srgbClr val="7030A0"/>
                </a:solidFill>
              </a:rPr>
              <a:t> </a:t>
            </a:r>
            <a:r>
              <a:rPr lang="fr-FR" sz="4000" dirty="0" smtClean="0">
                <a:solidFill>
                  <a:schemeClr val="accent6"/>
                </a:solidFill>
              </a:rPr>
              <a:t>*</a:t>
            </a:r>
            <a:r>
              <a:rPr lang="fr-FR" sz="4000" dirty="0" smtClean="0">
                <a:solidFill>
                  <a:srgbClr val="7030A0"/>
                </a:solidFill>
              </a:rPr>
              <a:t> </a:t>
            </a:r>
            <a:r>
              <a:rPr lang="fr-FR" sz="4000" dirty="0"/>
              <a:t>b</a:t>
            </a:r>
            <a:r>
              <a:rPr lang="fr-FR" sz="4000" dirty="0" smtClean="0">
                <a:solidFill>
                  <a:srgbClr val="7030A0"/>
                </a:solidFill>
              </a:rPr>
              <a:t>;</a:t>
            </a:r>
            <a:endParaRPr lang="fr-FR" sz="4000" dirty="0">
              <a:solidFill>
                <a:srgbClr val="7030A0"/>
              </a:solidFill>
            </a:endParaRPr>
          </a:p>
          <a:p>
            <a:r>
              <a:rPr lang="fr-FR" sz="4000" dirty="0" smtClean="0">
                <a:solidFill>
                  <a:srgbClr val="7030A0"/>
                </a:solidFill>
              </a:rPr>
              <a:t>}</a:t>
            </a:r>
            <a:endParaRPr lang="fr-FR" sz="4000" dirty="0">
              <a:solidFill>
                <a:schemeClr val="accent6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445770"/>
          </a:xfrm>
        </p:spPr>
        <p:txBody>
          <a:bodyPr/>
          <a:lstStyle/>
          <a:p>
            <a:r>
              <a:rPr lang="en-US" sz="1600" dirty="0" err="1" smtClean="0">
                <a:latin typeface="Myriad Pro Light" panose="020B0403030403020204" pitchFamily="34" charset="0"/>
              </a:rPr>
              <a:t>Paramètres</a:t>
            </a:r>
            <a:r>
              <a:rPr lang="en-US" sz="1600" dirty="0" smtClean="0">
                <a:latin typeface="Myriad Pro Light" panose="020B0403030403020204" pitchFamily="34" charset="0"/>
              </a:rPr>
              <a:t> </a:t>
            </a:r>
            <a:r>
              <a:rPr lang="en-US" sz="1600" dirty="0" err="1" smtClean="0">
                <a:latin typeface="Myriad Pro Light" panose="020B0403030403020204" pitchFamily="34" charset="0"/>
              </a:rPr>
              <a:t>optionnels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91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221"/>
            <a:ext cx="9144000" cy="900747"/>
          </a:xfrm>
        </p:spPr>
        <p:txBody>
          <a:bodyPr/>
          <a:lstStyle/>
          <a:p>
            <a:r>
              <a:rPr lang="en-US" dirty="0" smtClean="0"/>
              <a:t>Typage de </a:t>
            </a:r>
            <a:r>
              <a:rPr lang="en-US" dirty="0" err="1" smtClean="0"/>
              <a:t>fonctions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13</a:t>
            </a:fld>
            <a:endParaRPr lang="bg-BG" dirty="0"/>
          </a:p>
        </p:txBody>
      </p:sp>
      <p:sp>
        <p:nvSpPr>
          <p:cNvPr id="13" name="TextBox 12"/>
          <p:cNvSpPr txBox="1"/>
          <p:nvPr/>
        </p:nvSpPr>
        <p:spPr>
          <a:xfrm>
            <a:off x="824343" y="2335286"/>
            <a:ext cx="984365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>
                <a:solidFill>
                  <a:srgbClr val="7030A0"/>
                </a:solidFill>
              </a:rPr>
              <a:t>function</a:t>
            </a:r>
            <a:r>
              <a:rPr lang="fr-FR" sz="4000" dirty="0" smtClean="0"/>
              <a:t> </a:t>
            </a:r>
            <a:r>
              <a:rPr lang="fr-FR" sz="4000" dirty="0" err="1" smtClean="0">
                <a:solidFill>
                  <a:schemeClr val="tx2">
                    <a:lumMod val="75000"/>
                  </a:schemeClr>
                </a:solidFill>
              </a:rPr>
              <a:t>fqn</a:t>
            </a:r>
            <a:r>
              <a:rPr lang="fr-FR" sz="4000" dirty="0" smtClean="0">
                <a:solidFill>
                  <a:schemeClr val="accent6"/>
                </a:solidFill>
              </a:rPr>
              <a:t>(</a:t>
            </a:r>
            <a:r>
              <a:rPr lang="fr-FR" sz="4000" dirty="0" err="1" smtClean="0"/>
              <a:t>a:</a:t>
            </a:r>
            <a:r>
              <a:rPr lang="fr-FR" sz="4000" dirty="0" err="1" smtClean="0">
                <a:solidFill>
                  <a:srgbClr val="7030A0"/>
                </a:solidFill>
              </a:rPr>
              <a:t>any</a:t>
            </a:r>
            <a:r>
              <a:rPr lang="fr-FR" sz="4000" dirty="0" smtClean="0">
                <a:solidFill>
                  <a:srgbClr val="7030A0"/>
                </a:solidFill>
              </a:rPr>
              <a:t>, 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callback</a:t>
            </a:r>
            <a:r>
              <a:rPr lang="fr-FR" sz="4000" dirty="0" smtClean="0">
                <a:solidFill>
                  <a:schemeClr val="accent6"/>
                </a:solidFill>
              </a:rPr>
              <a:t>(</a:t>
            </a:r>
            <a:r>
              <a:rPr lang="fr-FR" sz="4000" dirty="0" err="1" smtClean="0">
                <a:solidFill>
                  <a:srgbClr val="7030A0"/>
                </a:solidFill>
              </a:rPr>
              <a:t>any</a:t>
            </a:r>
            <a:r>
              <a:rPr lang="fr-FR" sz="4000" dirty="0" smtClean="0">
                <a:solidFill>
                  <a:schemeClr val="accent6"/>
                </a:solidFill>
              </a:rPr>
              <a:t>) =&gt; </a:t>
            </a:r>
            <a:r>
              <a:rPr lang="fr-FR" sz="4000" dirty="0" err="1" smtClean="0">
                <a:solidFill>
                  <a:srgbClr val="7030A0"/>
                </a:solidFill>
              </a:rPr>
              <a:t>void</a:t>
            </a:r>
            <a:r>
              <a:rPr lang="fr-FR" sz="4000" dirty="0" smtClean="0">
                <a:solidFill>
                  <a:schemeClr val="accent6"/>
                </a:solidFill>
              </a:rPr>
              <a:t>): </a:t>
            </a:r>
            <a:r>
              <a:rPr lang="fr-FR" sz="4000" dirty="0" err="1" smtClean="0">
                <a:solidFill>
                  <a:srgbClr val="7030A0"/>
                </a:solidFill>
              </a:rPr>
              <a:t>any</a:t>
            </a:r>
            <a:r>
              <a:rPr lang="fr-FR" sz="4000" dirty="0" smtClean="0">
                <a:solidFill>
                  <a:srgbClr val="7030A0"/>
                </a:solidFill>
              </a:rPr>
              <a:t>{</a:t>
            </a:r>
          </a:p>
          <a:p>
            <a:r>
              <a:rPr lang="fr-FR" sz="4000" dirty="0" smtClean="0">
                <a:solidFill>
                  <a:srgbClr val="7030A0"/>
                </a:solidFill>
              </a:rPr>
              <a:t>	let </a:t>
            </a:r>
            <a:r>
              <a:rPr lang="fr-FR" sz="4000" dirty="0" smtClean="0"/>
              <a:t>b:</a:t>
            </a:r>
            <a:r>
              <a:rPr lang="fr-FR" sz="4000" dirty="0" smtClean="0">
                <a:solidFill>
                  <a:srgbClr val="7030A0"/>
                </a:solidFill>
              </a:rPr>
              <a:t>any </a:t>
            </a:r>
            <a:r>
              <a:rPr lang="fr-FR" sz="4000" dirty="0" smtClean="0">
                <a:solidFill>
                  <a:schemeClr val="accent6"/>
                </a:solidFill>
              </a:rPr>
              <a:t>=</a:t>
            </a:r>
            <a:r>
              <a:rPr lang="fr-FR" sz="4000" dirty="0" smtClean="0">
                <a:solidFill>
                  <a:srgbClr val="7030A0"/>
                </a:solidFill>
              </a:rPr>
              <a:t> </a:t>
            </a:r>
            <a:r>
              <a:rPr lang="fr-FR" sz="4000" dirty="0" smtClean="0"/>
              <a:t>a * a</a:t>
            </a:r>
            <a:r>
              <a:rPr lang="fr-FR" sz="4000" dirty="0" smtClean="0">
                <a:solidFill>
                  <a:schemeClr val="accent6"/>
                </a:solidFill>
              </a:rPr>
              <a:t>;</a:t>
            </a:r>
          </a:p>
          <a:p>
            <a:r>
              <a:rPr lang="fr-FR" sz="4000" dirty="0">
                <a:solidFill>
                  <a:srgbClr val="7030A0"/>
                </a:solidFill>
              </a:rPr>
              <a:t>	</a:t>
            </a:r>
            <a:r>
              <a:rPr lang="fr-FR" sz="4000" dirty="0" smtClean="0">
                <a:solidFill>
                  <a:schemeClr val="accent6"/>
                </a:solidFill>
              </a:rPr>
              <a:t>console.log(</a:t>
            </a:r>
            <a:r>
              <a:rPr lang="fr-FR" sz="4000" dirty="0" smtClean="0">
                <a:solidFill>
                  <a:schemeClr val="tx2">
                    <a:lumMod val="75000"/>
                  </a:schemeClr>
                </a:solidFill>
              </a:rPr>
              <a:t>callback</a:t>
            </a:r>
            <a:r>
              <a:rPr lang="fr-FR" sz="4000" dirty="0" smtClean="0">
                <a:solidFill>
                  <a:schemeClr val="accent6"/>
                </a:solidFill>
              </a:rPr>
              <a:t>(</a:t>
            </a:r>
            <a:r>
              <a:rPr lang="fr-FR" sz="4000" dirty="0"/>
              <a:t>b</a:t>
            </a:r>
            <a:r>
              <a:rPr lang="fr-FR" sz="4000" dirty="0" smtClean="0">
                <a:solidFill>
                  <a:schemeClr val="accent6"/>
                </a:solidFill>
              </a:rPr>
              <a:t>));</a:t>
            </a:r>
            <a:endParaRPr lang="fr-FR" sz="4000" dirty="0" smtClean="0">
              <a:solidFill>
                <a:srgbClr val="7030A0"/>
              </a:solidFill>
            </a:endParaRPr>
          </a:p>
          <a:p>
            <a:r>
              <a:rPr lang="fr-FR" sz="4000" dirty="0" smtClean="0">
                <a:solidFill>
                  <a:srgbClr val="7030A0"/>
                </a:solidFill>
              </a:rPr>
              <a:t>}</a:t>
            </a:r>
            <a:endParaRPr lang="fr-FR" sz="4000" dirty="0">
              <a:solidFill>
                <a:schemeClr val="accent6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445770"/>
          </a:xfrm>
        </p:spPr>
        <p:txBody>
          <a:bodyPr/>
          <a:lstStyle/>
          <a:p>
            <a:r>
              <a:rPr lang="en-US" dirty="0" err="1" smtClean="0"/>
              <a:t>Paramètre</a:t>
            </a:r>
            <a:r>
              <a:rPr lang="en-US" dirty="0" smtClean="0"/>
              <a:t> callback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4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221"/>
            <a:ext cx="9144000" cy="900747"/>
          </a:xfrm>
        </p:spPr>
        <p:txBody>
          <a:bodyPr/>
          <a:lstStyle/>
          <a:p>
            <a:r>
              <a:rPr lang="en-US" dirty="0" smtClean="0"/>
              <a:t>OOP :: Classes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14</a:t>
            </a:fld>
            <a:endParaRPr lang="bg-BG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445770"/>
          </a:xfrm>
        </p:spPr>
        <p:txBody>
          <a:bodyPr/>
          <a:lstStyle/>
          <a:p>
            <a:r>
              <a:rPr lang="en-US" dirty="0" smtClean="0"/>
              <a:t>Programmation Orientée Objet :: Notion de classes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pic>
        <p:nvPicPr>
          <p:cNvPr id="1026" name="Picture 2" descr="http://www.coderbucket.com/files/2014/07/class-examples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72" y="1360170"/>
            <a:ext cx="5654722" cy="473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estivalsadvices.com/wp-content/uploads/2010/08/Christmas-Decorations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80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15</a:t>
            </a:fld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6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fr-FR" sz="5400" dirty="0" smtClean="0">
                <a:solidFill>
                  <a:schemeClr val="accent6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Décorateurs</a:t>
            </a:r>
            <a:endParaRPr lang="fr-FR" dirty="0">
              <a:solidFill>
                <a:schemeClr val="accent6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1800" dirty="0" smtClean="0">
                <a:solidFill>
                  <a:schemeClr val="accent6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C’est bien plus que joli !</a:t>
            </a:r>
            <a:endParaRPr lang="fr-FR" sz="1800" dirty="0">
              <a:solidFill>
                <a:schemeClr val="accent6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1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1" t="8572" r="40939" b="17619"/>
          <a:stretch/>
        </p:blipFill>
        <p:spPr/>
      </p:pic>
      <p:sp>
        <p:nvSpPr>
          <p:cNvPr id="5" name="Rectangle 4"/>
          <p:cNvSpPr/>
          <p:nvPr/>
        </p:nvSpPr>
        <p:spPr>
          <a:xfrm>
            <a:off x="0" y="2465614"/>
            <a:ext cx="12192000" cy="19431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17120" y="2668013"/>
            <a:ext cx="375776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8000" dirty="0" smtClean="0">
                <a:solidFill>
                  <a:srgbClr val="03324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</a:t>
            </a:r>
            <a:r>
              <a:rPr lang="en-US" sz="6000" dirty="0" smtClean="0">
                <a:solidFill>
                  <a:srgbClr val="03324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NGULAR</a:t>
            </a:r>
            <a:r>
              <a:rPr lang="en-US" sz="6600" dirty="0" smtClean="0">
                <a:solidFill>
                  <a:srgbClr val="03324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8000" dirty="0" smtClean="0">
                <a:solidFill>
                  <a:srgbClr val="03324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</a:t>
            </a:r>
            <a:endParaRPr lang="en-US" sz="6600" dirty="0">
              <a:solidFill>
                <a:srgbClr val="03324C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9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Angular est … ?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17</a:t>
            </a:fld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738443" y="2108200"/>
            <a:ext cx="5588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la" pitchFamily="2" charset="0"/>
                <a:ea typeface="Karla" pitchFamily="2" charset="0"/>
              </a:rPr>
              <a:t>Framework Javascript</a:t>
            </a:r>
            <a:endParaRPr lang="fr-FR" sz="4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 pitchFamily="2" charset="0"/>
              <a:ea typeface="Karla" pitchFamily="2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17221" y="3291127"/>
            <a:ext cx="5775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la" pitchFamily="2" charset="0"/>
                <a:ea typeface="Karla" pitchFamily="2" charset="0"/>
              </a:rPr>
              <a:t>Applications Front End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894643" y="4474054"/>
            <a:ext cx="604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la" pitchFamily="2" charset="0"/>
                <a:ea typeface="Karla" pitchFamily="2" charset="0"/>
              </a:rPr>
              <a:t>HTML, CSS &amp; Javascript</a:t>
            </a:r>
            <a:endParaRPr lang="fr-F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5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0" grpId="0"/>
      <p:bldP spid="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18</a:t>
            </a:fld>
            <a:endParaRPr lang="bg-BG" dirty="0"/>
          </a:p>
        </p:txBody>
      </p:sp>
      <p:sp>
        <p:nvSpPr>
          <p:cNvPr id="11" name="Rectangle 10"/>
          <p:cNvSpPr/>
          <p:nvPr/>
        </p:nvSpPr>
        <p:spPr>
          <a:xfrm>
            <a:off x="5453677" y="3130926"/>
            <a:ext cx="121058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</a:t>
            </a:r>
            <a:endParaRPr lang="bg-BG" sz="14000" dirty="0">
              <a:solidFill>
                <a:schemeClr val="accent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94018" y="3334458"/>
            <a:ext cx="2764255" cy="1503220"/>
            <a:chOff x="2694018" y="3334458"/>
            <a:chExt cx="2764255" cy="1503220"/>
          </a:xfrm>
        </p:grpSpPr>
        <p:sp>
          <p:nvSpPr>
            <p:cNvPr id="13" name="Isosceles Triangle 12"/>
            <p:cNvSpPr/>
            <p:nvPr/>
          </p:nvSpPr>
          <p:spPr>
            <a:xfrm rot="6162483">
              <a:off x="5157182" y="3837649"/>
              <a:ext cx="340242" cy="26194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694018" y="3334458"/>
              <a:ext cx="2554269" cy="1503220"/>
              <a:chOff x="2694018" y="3334458"/>
              <a:chExt cx="2554269" cy="15032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4216928" y="3334458"/>
                <a:ext cx="1031359" cy="103135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311078" y="3406721"/>
                <a:ext cx="45941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4800" dirty="0">
                    <a:solidFill>
                      <a:schemeClr val="bg2"/>
                    </a:solidFill>
                    <a:latin typeface="FontAwesome" pitchFamily="2" charset="0"/>
                  </a:rPr>
                  <a:t></a:t>
                </a:r>
                <a:endParaRPr lang="bg-BG" sz="80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694018" y="4468346"/>
                <a:ext cx="2064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dirty="0" smtClean="0">
                    <a:latin typeface="Open Sans Condensed Light" panose="020B0306030504020204" pitchFamily="34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BOOST LE CODE HTML</a:t>
                </a:r>
                <a:endParaRPr lang="en-US" dirty="0"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2222315" y="2303099"/>
            <a:ext cx="3699683" cy="1137681"/>
            <a:chOff x="2222315" y="2303099"/>
            <a:chExt cx="3699683" cy="1137681"/>
          </a:xfrm>
        </p:grpSpPr>
        <p:sp>
          <p:nvSpPr>
            <p:cNvPr id="29" name="Isosceles Triangle 28"/>
            <p:cNvSpPr/>
            <p:nvPr/>
          </p:nvSpPr>
          <p:spPr>
            <a:xfrm rot="16200000">
              <a:off x="5477921" y="3139689"/>
              <a:ext cx="340242" cy="2619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222315" y="2303099"/>
              <a:ext cx="3699683" cy="1031359"/>
              <a:chOff x="2222315" y="2303099"/>
              <a:chExt cx="3699683" cy="1031359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890639" y="2303099"/>
                <a:ext cx="1031359" cy="10313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013220" y="2400932"/>
                <a:ext cx="7569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4800" dirty="0">
                    <a:solidFill>
                      <a:schemeClr val="bg2"/>
                    </a:solidFill>
                    <a:latin typeface="FontAwesome" pitchFamily="2" charset="0"/>
                  </a:rPr>
                  <a:t></a:t>
                </a:r>
                <a:endParaRPr lang="bg-BG" sz="8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222315" y="2400932"/>
                <a:ext cx="25547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dirty="0" smtClean="0">
                    <a:solidFill>
                      <a:schemeClr val="bg1"/>
                    </a:solidFill>
                    <a:latin typeface="Open Sans Condensed Light" panose="020B0306030504020204" pitchFamily="34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DATA BINDING PUISSANT</a:t>
                </a:r>
                <a:endParaRPr lang="en-US" sz="20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126609" y="2303100"/>
            <a:ext cx="3279571" cy="1083389"/>
            <a:chOff x="6126609" y="2303100"/>
            <a:chExt cx="3279571" cy="1083389"/>
          </a:xfrm>
        </p:grpSpPr>
        <p:sp>
          <p:nvSpPr>
            <p:cNvPr id="23" name="Oval 22"/>
            <p:cNvSpPr/>
            <p:nvPr/>
          </p:nvSpPr>
          <p:spPr>
            <a:xfrm rot="4500000">
              <a:off x="6126609" y="2303100"/>
              <a:ext cx="1031359" cy="103135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8" name="Isosceles Triangle 27"/>
            <p:cNvSpPr/>
            <p:nvPr/>
          </p:nvSpPr>
          <p:spPr>
            <a:xfrm rot="19945750">
              <a:off x="6199644" y="3124549"/>
              <a:ext cx="340242" cy="2619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45950" y="2375362"/>
              <a:ext cx="82747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5400" dirty="0">
                  <a:solidFill>
                    <a:schemeClr val="bg2"/>
                  </a:solidFill>
                  <a:latin typeface="FontAwesome" pitchFamily="2" charset="0"/>
                </a:rPr>
                <a:t></a:t>
              </a:r>
              <a:endParaRPr lang="bg-BG" sz="96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73865" y="2375362"/>
              <a:ext cx="21323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DESIGN MODULAIRE</a:t>
              </a:r>
              <a:endParaRPr lang="en-US" sz="2000" dirty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92475" y="3334457"/>
            <a:ext cx="3273583" cy="1566313"/>
            <a:chOff x="6692475" y="3334457"/>
            <a:chExt cx="3273583" cy="1566313"/>
          </a:xfrm>
        </p:grpSpPr>
        <p:sp>
          <p:nvSpPr>
            <p:cNvPr id="26" name="Oval 25"/>
            <p:cNvSpPr/>
            <p:nvPr/>
          </p:nvSpPr>
          <p:spPr>
            <a:xfrm>
              <a:off x="6862597" y="3334457"/>
              <a:ext cx="1031359" cy="10313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7" name="Isosceles Triangle 26"/>
            <p:cNvSpPr/>
            <p:nvPr/>
          </p:nvSpPr>
          <p:spPr>
            <a:xfrm rot="1078104">
              <a:off x="6692475" y="3783583"/>
              <a:ext cx="340242" cy="26194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80991" y="3469301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4800" dirty="0">
                  <a:solidFill>
                    <a:schemeClr val="bg2"/>
                  </a:solidFill>
                  <a:latin typeface="FontAwesome" pitchFamily="2" charset="0"/>
                </a:rPr>
                <a:t></a:t>
              </a:r>
              <a:endParaRPr lang="bg-BG" sz="8000" dirty="0">
                <a:solidFill>
                  <a:schemeClr val="bg2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460564" y="4500660"/>
              <a:ext cx="25054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tx2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INTEGRATION BACK-END</a:t>
              </a:r>
              <a:endParaRPr lang="en-US" sz="2000" dirty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Pourquoi Angular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9250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Angular 2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39800"/>
            <a:ext cx="9144000" cy="445770"/>
          </a:xfrm>
        </p:spPr>
        <p:txBody>
          <a:bodyPr/>
          <a:lstStyle/>
          <a:p>
            <a:r>
              <a:rPr lang="en-US" dirty="0" smtClean="0"/>
              <a:t>POURQUOI CHANGER ?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19</a:t>
            </a:fld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1627246" y="4155390"/>
            <a:ext cx="1140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Rapidité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03104" y="2220267"/>
            <a:ext cx="1788341" cy="1788341"/>
          </a:xfrm>
          <a:prstGeom prst="ellipse">
            <a:avLst/>
          </a:prstGeom>
          <a:noFill/>
          <a:ln w="161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/>
          <p:cNvSpPr/>
          <p:nvPr/>
        </p:nvSpPr>
        <p:spPr>
          <a:xfrm>
            <a:off x="1709642" y="252271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latin typeface="FontAwesome" pitchFamily="2" charset="0"/>
              </a:rPr>
              <a:t></a:t>
            </a:r>
            <a:endParaRPr lang="bg-BG" sz="34400" dirty="0">
              <a:solidFill>
                <a:schemeClr val="accent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187448" y="2118412"/>
            <a:ext cx="451542" cy="4515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/>
          <p:cNvSpPr/>
          <p:nvPr/>
        </p:nvSpPr>
        <p:spPr>
          <a:xfrm>
            <a:off x="1157232" y="2047941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FontAwesome" pitchFamily="2" charset="0"/>
                <a:cs typeface="Arial" charset="0"/>
              </a:rPr>
              <a:t></a:t>
            </a:r>
            <a:endParaRPr lang="bg-BG" sz="3200" dirty="0"/>
          </a:p>
        </p:txBody>
      </p:sp>
      <p:sp>
        <p:nvSpPr>
          <p:cNvPr id="74" name="Rectangle 73"/>
          <p:cNvSpPr/>
          <p:nvPr/>
        </p:nvSpPr>
        <p:spPr>
          <a:xfrm>
            <a:off x="1041316" y="4724257"/>
            <a:ext cx="2311914" cy="56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4" name="TextBox 33"/>
          <p:cNvSpPr txBox="1"/>
          <p:nvPr/>
        </p:nvSpPr>
        <p:spPr>
          <a:xfrm>
            <a:off x="4116049" y="4155390"/>
            <a:ext cx="1342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Modernité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92894" y="2220267"/>
            <a:ext cx="1788341" cy="1788341"/>
          </a:xfrm>
          <a:prstGeom prst="ellipse">
            <a:avLst/>
          </a:prstGeom>
          <a:noFill/>
          <a:ln w="161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Rectangle 36"/>
          <p:cNvSpPr/>
          <p:nvPr/>
        </p:nvSpPr>
        <p:spPr>
          <a:xfrm>
            <a:off x="4265170" y="2574508"/>
            <a:ext cx="10086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bg-BG" sz="28700" dirty="0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3777238" y="2118412"/>
            <a:ext cx="451542" cy="4515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Rectangle 38"/>
          <p:cNvSpPr/>
          <p:nvPr/>
        </p:nvSpPr>
        <p:spPr>
          <a:xfrm>
            <a:off x="3747022" y="2047941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29527" y="4724257"/>
            <a:ext cx="2311914" cy="56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1" name="TextBox 40"/>
          <p:cNvSpPr txBox="1"/>
          <p:nvPr/>
        </p:nvSpPr>
        <p:spPr>
          <a:xfrm>
            <a:off x="6490654" y="4155390"/>
            <a:ext cx="1772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API </a:t>
            </a:r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Simplifiée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482684" y="2220267"/>
            <a:ext cx="1788341" cy="1788341"/>
          </a:xfrm>
          <a:prstGeom prst="ellipse">
            <a:avLst/>
          </a:prstGeom>
          <a:noFill/>
          <a:ln w="161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Rectangle 43"/>
          <p:cNvSpPr/>
          <p:nvPr/>
        </p:nvSpPr>
        <p:spPr>
          <a:xfrm>
            <a:off x="6794734" y="2578900"/>
            <a:ext cx="11737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chemeClr val="accent4"/>
                </a:solidFill>
                <a:latin typeface="FontAwesome" pitchFamily="2" charset="0"/>
              </a:rPr>
              <a:t></a:t>
            </a:r>
            <a:endParaRPr lang="bg-BG" sz="23900" dirty="0">
              <a:solidFill>
                <a:schemeClr val="accent4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6367028" y="2118412"/>
            <a:ext cx="451542" cy="4515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6" name="Rectangle 65"/>
          <p:cNvSpPr/>
          <p:nvPr/>
        </p:nvSpPr>
        <p:spPr>
          <a:xfrm>
            <a:off x="6336812" y="2047941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4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217738" y="4724257"/>
            <a:ext cx="2311914" cy="56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8" name="TextBox 67"/>
          <p:cNvSpPr txBox="1"/>
          <p:nvPr/>
        </p:nvSpPr>
        <p:spPr>
          <a:xfrm>
            <a:off x="9201115" y="4155390"/>
            <a:ext cx="153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Productivité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9072473" y="2220267"/>
            <a:ext cx="1788341" cy="1788341"/>
          </a:xfrm>
          <a:prstGeom prst="ellipse">
            <a:avLst/>
          </a:prstGeom>
          <a:noFill/>
          <a:ln w="161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2" name="Oval 71"/>
          <p:cNvSpPr/>
          <p:nvPr/>
        </p:nvSpPr>
        <p:spPr>
          <a:xfrm>
            <a:off x="8956817" y="2118412"/>
            <a:ext cx="451542" cy="4515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3" name="Rectangle 72"/>
          <p:cNvSpPr/>
          <p:nvPr/>
        </p:nvSpPr>
        <p:spPr>
          <a:xfrm>
            <a:off x="8926601" y="2047941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tx2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810685" y="4724257"/>
            <a:ext cx="2311914" cy="563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2" name="Rectangle 41"/>
          <p:cNvSpPr/>
          <p:nvPr/>
        </p:nvSpPr>
        <p:spPr>
          <a:xfrm>
            <a:off x="9516839" y="2583712"/>
            <a:ext cx="8996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chemeClr val="tx2"/>
                </a:solidFill>
                <a:latin typeface="FontAwesome" pitchFamily="2" charset="0"/>
              </a:rPr>
              <a:t></a:t>
            </a:r>
            <a:endParaRPr lang="bg-BG" sz="23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7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6" grpId="0"/>
      <p:bldP spid="8" grpId="0"/>
      <p:bldP spid="74" grpId="0" animBg="1"/>
      <p:bldP spid="34" grpId="0"/>
      <p:bldP spid="36" grpId="0" animBg="1"/>
      <p:bldP spid="37" grpId="0"/>
      <p:bldP spid="39" grpId="0"/>
      <p:bldP spid="75" grpId="0" animBg="1"/>
      <p:bldP spid="41" grpId="0"/>
      <p:bldP spid="43" grpId="0" animBg="1"/>
      <p:bldP spid="44" grpId="0"/>
      <p:bldP spid="66" grpId="0"/>
      <p:bldP spid="76" grpId="0" animBg="1"/>
      <p:bldP spid="68" grpId="0"/>
      <p:bldP spid="70" grpId="0" animBg="1"/>
      <p:bldP spid="73" grpId="0"/>
      <p:bldP spid="77" grpId="0" animBg="1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69" t="-18239" r="-20219" b="-25039"/>
          <a:stretch/>
        </p:blipFill>
        <p:spPr>
          <a:xfrm rot="20735372">
            <a:off x="-5779321" y="-4310086"/>
            <a:ext cx="24927376" cy="16113720"/>
          </a:xfrm>
        </p:spPr>
      </p:pic>
      <p:sp>
        <p:nvSpPr>
          <p:cNvPr id="5" name="Rectangle 4"/>
          <p:cNvSpPr/>
          <p:nvPr/>
        </p:nvSpPr>
        <p:spPr>
          <a:xfrm>
            <a:off x="0" y="2465614"/>
            <a:ext cx="12192000" cy="1943100"/>
          </a:xfrm>
          <a:prstGeom prst="rect">
            <a:avLst/>
          </a:prstGeom>
          <a:solidFill>
            <a:srgbClr val="029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76431" y="2627526"/>
            <a:ext cx="363913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8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</a:t>
            </a:r>
            <a:r>
              <a:rPr lang="en-US" sz="6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RÉREQUIS</a:t>
            </a:r>
            <a:endParaRPr lang="en-US" sz="6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75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r="17633"/>
          <a:stretch>
            <a:fillRect/>
          </a:stretch>
        </p:blipFill>
        <p:spPr>
          <a:xfrm>
            <a:off x="13671" y="0"/>
            <a:ext cx="12192000" cy="6858000"/>
          </a:xfrm>
        </p:spPr>
      </p:pic>
      <p:sp>
        <p:nvSpPr>
          <p:cNvPr id="30" name="Rectangle 29"/>
          <p:cNvSpPr/>
          <p:nvPr/>
        </p:nvSpPr>
        <p:spPr>
          <a:xfrm>
            <a:off x="13671" y="0"/>
            <a:ext cx="6072616" cy="6858000"/>
          </a:xfrm>
          <a:prstGeom prst="rect">
            <a:avLst/>
          </a:prstGeom>
          <a:solidFill>
            <a:srgbClr val="C9DAEE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6" name="Rectangle 25"/>
          <p:cNvSpPr/>
          <p:nvPr/>
        </p:nvSpPr>
        <p:spPr>
          <a:xfrm>
            <a:off x="37053" y="351096"/>
            <a:ext cx="6072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smtClean="0">
                <a:solidFill>
                  <a:srgbClr val="0042A9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TypeScript, Angular 2 </a:t>
            </a:r>
          </a:p>
          <a:p>
            <a:pPr algn="ctr"/>
            <a:r>
              <a:rPr lang="fr-FR" sz="3600" dirty="0" smtClean="0">
                <a:solidFill>
                  <a:srgbClr val="0042A9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&amp; Modules WEB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8" y="6078113"/>
            <a:ext cx="609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  <a:latin typeface="Karla" pitchFamily="2" charset="0"/>
                <a:ea typeface="Karla" pitchFamily="2" charset="0"/>
              </a:rPr>
              <a:t>ENCADREMENT</a:t>
            </a:r>
            <a:endParaRPr lang="en-US" sz="2000" noProof="1">
              <a:solidFill>
                <a:schemeClr val="accent5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671" y="6073169"/>
            <a:ext cx="60959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 smtClean="0">
                <a:solidFill>
                  <a:schemeClr val="accent3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ABDOUS Mustapha</a:t>
            </a:r>
          </a:p>
          <a:p>
            <a:pPr algn="r"/>
            <a:r>
              <a:rPr lang="fr-FR" sz="2000" dirty="0" smtClean="0">
                <a:solidFill>
                  <a:schemeClr val="accent3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&lt;mustapha.abdouss@gmail.com&gt;</a:t>
            </a:r>
            <a:endParaRPr lang="fr-FR" sz="2400" dirty="0">
              <a:solidFill>
                <a:schemeClr val="accent3"/>
              </a:solidFill>
              <a:latin typeface="Karla" pitchFamily="2" charset="0"/>
              <a:ea typeface="Karla" pitchFamily="2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671" y="5260548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accent5"/>
                </a:solidFill>
                <a:latin typeface="Karla" pitchFamily="2" charset="0"/>
                <a:ea typeface="Karla" pitchFamily="2" charset="0"/>
              </a:rPr>
              <a:t>RÉALISATION</a:t>
            </a:r>
            <a:endParaRPr lang="fr-FR" sz="2000" dirty="0">
              <a:solidFill>
                <a:schemeClr val="accent5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969" y="5249427"/>
            <a:ext cx="60959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 smtClean="0">
                <a:solidFill>
                  <a:schemeClr val="accent3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EL AMRI Ali</a:t>
            </a:r>
          </a:p>
          <a:p>
            <a:pPr algn="r"/>
            <a:r>
              <a:rPr lang="fr-FR" sz="2000" dirty="0" smtClean="0">
                <a:solidFill>
                  <a:schemeClr val="accent3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&lt;shoodey@gmail.com&gt;</a:t>
            </a:r>
            <a:endParaRPr lang="bg-BG" sz="2000" dirty="0">
              <a:solidFill>
                <a:schemeClr val="accent3"/>
              </a:solidFill>
              <a:latin typeface="Open Sans Condensed Light" panose="020B0306030504020204" pitchFamily="34" charset="0"/>
              <a:ea typeface="Karla" pitchFamily="2" charset="0"/>
              <a:cs typeface="Open Sans Condensed Light" panose="020B0306030504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90243" y="6457890"/>
            <a:ext cx="6092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000" dirty="0" smtClean="0">
                <a:solidFill>
                  <a:srgbClr val="FFFFFF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26 Juillet 2015</a:t>
            </a:r>
          </a:p>
        </p:txBody>
      </p:sp>
      <p:sp>
        <p:nvSpPr>
          <p:cNvPr id="47" name="Oval 46"/>
          <p:cNvSpPr/>
          <p:nvPr/>
        </p:nvSpPr>
        <p:spPr>
          <a:xfrm>
            <a:off x="9991164" y="4385248"/>
            <a:ext cx="1975597" cy="1975597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663" y="5048189"/>
            <a:ext cx="1574598" cy="6497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7053" y="3019772"/>
            <a:ext cx="6072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smtClean="0">
                <a:solidFill>
                  <a:srgbClr val="B32F30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Jour 2</a:t>
            </a:r>
          </a:p>
          <a:p>
            <a:pPr algn="ctr"/>
            <a:r>
              <a:rPr lang="fr-FR" sz="3600" dirty="0" smtClean="0">
                <a:solidFill>
                  <a:srgbClr val="B32F30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Généralités d’Angular 2</a:t>
            </a:r>
          </a:p>
        </p:txBody>
      </p:sp>
    </p:spTree>
    <p:extLst>
      <p:ext uri="{BB962C8B-B14F-4D97-AF65-F5344CB8AC3E}">
        <p14:creationId xmlns:p14="http://schemas.microsoft.com/office/powerpoint/2010/main" val="2250556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98" b="1219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2457450"/>
            <a:ext cx="12192000" cy="1943100"/>
          </a:xfrm>
          <a:prstGeom prst="rect">
            <a:avLst/>
          </a:prstGeom>
          <a:solidFill>
            <a:srgbClr val="F0C32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44105" y="2627671"/>
            <a:ext cx="33037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8000" dirty="0" smtClean="0">
                <a:solidFill>
                  <a:schemeClr val="accent6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</a:t>
            </a:r>
            <a:r>
              <a:rPr lang="en-US" sz="6000" dirty="0" smtClean="0">
                <a:solidFill>
                  <a:schemeClr val="accent6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NATOMIE</a:t>
            </a:r>
            <a:endParaRPr lang="en-US" sz="6600" dirty="0">
              <a:solidFill>
                <a:schemeClr val="accent6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d’application</a:t>
            </a:r>
            <a:r>
              <a:rPr lang="en-US" dirty="0" smtClean="0"/>
              <a:t> Angular 2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22</a:t>
            </a:fld>
            <a:endParaRPr lang="bg-BG" dirty="0"/>
          </a:p>
        </p:txBody>
      </p:sp>
      <p:sp>
        <p:nvSpPr>
          <p:cNvPr id="3" name="Rectangle 2"/>
          <p:cNvSpPr/>
          <p:nvPr/>
        </p:nvSpPr>
        <p:spPr>
          <a:xfrm>
            <a:off x="806823" y="1855695"/>
            <a:ext cx="2057400" cy="2057400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Application</a:t>
            </a:r>
            <a:endParaRPr lang="fr-FR" sz="2400" dirty="0">
              <a:solidFill>
                <a:srgbClr val="FBFBFB"/>
              </a:solidFill>
              <a:latin typeface="Karla" pitchFamily="2" charset="0"/>
              <a:ea typeface="Karla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86953" y="1855697"/>
            <a:ext cx="3024858" cy="2057400"/>
            <a:chOff x="3186953" y="2554941"/>
            <a:chExt cx="3024858" cy="2057400"/>
          </a:xfrm>
        </p:grpSpPr>
        <p:sp>
          <p:nvSpPr>
            <p:cNvPr id="4" name="TextBox 3"/>
            <p:cNvSpPr txBox="1"/>
            <p:nvPr/>
          </p:nvSpPr>
          <p:spPr>
            <a:xfrm>
              <a:off x="3186953" y="2983475"/>
              <a:ext cx="64472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7200" b="1" dirty="0" smtClean="0"/>
                <a:t>=</a:t>
              </a:r>
              <a:endParaRPr lang="fr-FR" sz="72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154411" y="2554941"/>
              <a:ext cx="2057400" cy="2057400"/>
            </a:xfrm>
            <a:prstGeom prst="rect">
              <a:avLst/>
            </a:prstGeom>
            <a:solidFill>
              <a:schemeClr val="tx2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Composant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34541" y="1855695"/>
            <a:ext cx="3024858" cy="2057400"/>
            <a:chOff x="6534541" y="2554939"/>
            <a:chExt cx="3024858" cy="2057400"/>
          </a:xfrm>
        </p:grpSpPr>
        <p:sp>
          <p:nvSpPr>
            <p:cNvPr id="7" name="TextBox 6"/>
            <p:cNvSpPr txBox="1"/>
            <p:nvPr/>
          </p:nvSpPr>
          <p:spPr>
            <a:xfrm>
              <a:off x="6534541" y="3022044"/>
              <a:ext cx="64472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7200" b="1" dirty="0" smtClean="0"/>
                <a:t>+</a:t>
              </a:r>
              <a:endParaRPr lang="fr-FR" sz="72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01999" y="2554939"/>
              <a:ext cx="2057400" cy="2057400"/>
            </a:xfrm>
            <a:prstGeom prst="rect">
              <a:avLst/>
            </a:prstGeom>
            <a:solidFill>
              <a:schemeClr val="tx2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Composant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2129" y="2082524"/>
            <a:ext cx="1809355" cy="1400264"/>
            <a:chOff x="9882129" y="2781768"/>
            <a:chExt cx="1809355" cy="1400264"/>
          </a:xfrm>
        </p:grpSpPr>
        <p:sp>
          <p:nvSpPr>
            <p:cNvPr id="9" name="TextBox 8"/>
            <p:cNvSpPr txBox="1"/>
            <p:nvPr/>
          </p:nvSpPr>
          <p:spPr>
            <a:xfrm>
              <a:off x="9882129" y="2981703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200" b="1" dirty="0" smtClean="0"/>
                <a:t>+</a:t>
              </a:r>
              <a:endParaRPr lang="fr-FR" sz="7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49587" y="2781768"/>
              <a:ext cx="8418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200" b="1" dirty="0" smtClean="0"/>
                <a:t>…</a:t>
              </a:r>
              <a:endParaRPr lang="fr-FR" sz="7200" b="1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54411" y="4169718"/>
            <a:ext cx="7351592" cy="768750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Services</a:t>
            </a:r>
            <a:endParaRPr lang="fr-FR" sz="2400" dirty="0">
              <a:solidFill>
                <a:srgbClr val="FBFBFB"/>
              </a:solidFill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10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Composant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23</a:t>
            </a:fld>
            <a:endParaRPr lang="bg-BG" dirty="0"/>
          </a:p>
        </p:txBody>
      </p:sp>
      <p:sp>
        <p:nvSpPr>
          <p:cNvPr id="3" name="Rectangle 2"/>
          <p:cNvSpPr/>
          <p:nvPr/>
        </p:nvSpPr>
        <p:spPr>
          <a:xfrm>
            <a:off x="524436" y="2366681"/>
            <a:ext cx="2057400" cy="2057400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Composant</a:t>
            </a:r>
            <a:endParaRPr lang="fr-FR" sz="2400" dirty="0">
              <a:solidFill>
                <a:srgbClr val="FBFBFB"/>
              </a:solidFill>
              <a:latin typeface="Karla" pitchFamily="2" charset="0"/>
              <a:ea typeface="Karla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29755" y="2767115"/>
            <a:ext cx="2850047" cy="1200329"/>
            <a:chOff x="3146612" y="2955373"/>
            <a:chExt cx="2850047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3146612" y="2955373"/>
              <a:ext cx="64472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7200" b="1" dirty="0" smtClean="0"/>
                <a:t>=</a:t>
              </a:r>
              <a:endParaRPr lang="fr-FR" sz="72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39259" y="3117946"/>
              <a:ext cx="2057400" cy="1008524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Template</a:t>
              </a:r>
              <a:endParaRPr lang="fr-FR" sz="2400" dirty="0">
                <a:solidFill>
                  <a:srgbClr val="FBFBFB"/>
                </a:solidFill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27721" y="2405250"/>
            <a:ext cx="2848799" cy="2057400"/>
            <a:chOff x="6010108" y="2593508"/>
            <a:chExt cx="2848799" cy="2057400"/>
          </a:xfrm>
        </p:grpSpPr>
        <p:sp>
          <p:nvSpPr>
            <p:cNvPr id="7" name="TextBox 6"/>
            <p:cNvSpPr txBox="1"/>
            <p:nvPr/>
          </p:nvSpPr>
          <p:spPr>
            <a:xfrm>
              <a:off x="6010108" y="2983474"/>
              <a:ext cx="64472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7200" b="1" dirty="0" smtClean="0"/>
                <a:t>+</a:t>
              </a:r>
              <a:endParaRPr lang="fr-FR" sz="72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801507" y="2593508"/>
              <a:ext cx="2057400" cy="205740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Class</a:t>
              </a:r>
              <a:endParaRPr lang="fr-FR" sz="2400" dirty="0">
                <a:solidFill>
                  <a:srgbClr val="FBFBFB"/>
                </a:solidFill>
                <a:latin typeface="Karla" pitchFamily="2" charset="0"/>
                <a:ea typeface="Karla" pitchFamily="2" charset="0"/>
              </a:endParaRPr>
            </a:p>
            <a:p>
              <a:pPr algn="ctr"/>
              <a:r>
                <a:rPr lang="fr-FR" sz="2000" dirty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Propriétés</a:t>
              </a:r>
              <a:endParaRPr lang="fr-FR" sz="2400" dirty="0">
                <a:solidFill>
                  <a:srgbClr val="FBFBFB"/>
                </a:solidFill>
                <a:latin typeface="Karla" pitchFamily="2" charset="0"/>
                <a:ea typeface="Karla" pitchFamily="2" charset="0"/>
              </a:endParaRPr>
            </a:p>
            <a:p>
              <a:pPr algn="ctr"/>
              <a:r>
                <a:rPr lang="fr-FR" sz="2000" dirty="0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Méthodes</a:t>
              </a:r>
              <a:endParaRPr lang="fr-FR" sz="3200" dirty="0">
                <a:solidFill>
                  <a:srgbClr val="FBFBFB"/>
                </a:solidFill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23191" y="2737883"/>
            <a:ext cx="2995725" cy="1200329"/>
            <a:chOff x="6007612" y="2992812"/>
            <a:chExt cx="2995725" cy="1200329"/>
          </a:xfrm>
        </p:grpSpPr>
        <p:sp>
          <p:nvSpPr>
            <p:cNvPr id="16" name="TextBox 15"/>
            <p:cNvSpPr txBox="1"/>
            <p:nvPr/>
          </p:nvSpPr>
          <p:spPr>
            <a:xfrm>
              <a:off x="6007612" y="2992812"/>
              <a:ext cx="64472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7200" b="1" dirty="0" smtClean="0"/>
                <a:t>+</a:t>
              </a:r>
              <a:endParaRPr lang="fr-FR" sz="7200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99011" y="3184617"/>
              <a:ext cx="2204326" cy="8081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Métadonnées</a:t>
              </a:r>
              <a:endParaRPr lang="fr-FR" sz="2400" dirty="0">
                <a:solidFill>
                  <a:srgbClr val="FBFBFB"/>
                </a:solidFill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78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8" r="7508"/>
          <a:stretch>
            <a:fillRect/>
          </a:stretch>
        </p:blipFill>
        <p:spPr/>
      </p:pic>
      <p:sp>
        <p:nvSpPr>
          <p:cNvPr id="30" name="Rectangle 29"/>
          <p:cNvSpPr/>
          <p:nvPr/>
        </p:nvSpPr>
        <p:spPr>
          <a:xfrm>
            <a:off x="13671" y="0"/>
            <a:ext cx="6072616" cy="6858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6" name="Rectangle 25"/>
          <p:cNvSpPr/>
          <p:nvPr/>
        </p:nvSpPr>
        <p:spPr>
          <a:xfrm>
            <a:off x="37053" y="351096"/>
            <a:ext cx="6072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5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Application finale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8225" y="3142883"/>
            <a:ext cx="897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bg2"/>
                </a:solidFill>
                <a:latin typeface="FontAwesome" pitchFamily="2" charset="0"/>
              </a:rPr>
              <a:t>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7038" y="3586867"/>
            <a:ext cx="6072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5"/>
                </a:solidFill>
                <a:latin typeface="Karla" pitchFamily="2" charset="0"/>
                <a:ea typeface="Karla" pitchFamily="2" charset="0"/>
                <a:cs typeface="Open Sans Condensed Light" panose="020B0306030504020204" pitchFamily="34" charset="0"/>
              </a:rPr>
              <a:t>Gestion de produits</a:t>
            </a:r>
            <a:endParaRPr lang="fr-FR" sz="3600" dirty="0" smtClean="0">
              <a:solidFill>
                <a:schemeClr val="accent5"/>
              </a:solidFill>
              <a:latin typeface="Karla" pitchFamily="2" charset="0"/>
              <a:ea typeface="Karla" pitchFamily="2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340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25</a:t>
            </a:fld>
            <a:endParaRPr lang="bg-BG" dirty="0"/>
          </a:p>
        </p:txBody>
      </p:sp>
      <p:sp>
        <p:nvSpPr>
          <p:cNvPr id="17" name="Rectangle 16"/>
          <p:cNvSpPr/>
          <p:nvPr/>
        </p:nvSpPr>
        <p:spPr>
          <a:xfrm>
            <a:off x="6119683" y="2997144"/>
            <a:ext cx="2282174" cy="914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Pokemon</a:t>
            </a:r>
            <a:r>
              <a:rPr lang="fr-FR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fr-FR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List</a:t>
            </a:r>
          </a:p>
          <a:p>
            <a:pPr algn="ctr"/>
            <a:r>
              <a:rPr lang="en-US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Component</a:t>
            </a:r>
            <a:endParaRPr lang="fr-FR" sz="2400" dirty="0" smtClean="0">
              <a:solidFill>
                <a:srgbClr val="FBFBFB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19683" y="4521814"/>
            <a:ext cx="2282174" cy="914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Pokemon</a:t>
            </a:r>
            <a:r>
              <a:rPr lang="fr-FR" sz="20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fr-FR" sz="2000" dirty="0" err="1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Detail</a:t>
            </a:r>
            <a:endParaRPr lang="fr-FR" sz="2000" dirty="0" smtClean="0">
              <a:solidFill>
                <a:srgbClr val="FBFBFB"/>
              </a:solidFill>
              <a:latin typeface="Karla" pitchFamily="2" charset="0"/>
              <a:ea typeface="Karla" pitchFamily="2" charset="0"/>
            </a:endParaRPr>
          </a:p>
          <a:p>
            <a:pPr algn="ctr"/>
            <a:r>
              <a:rPr lang="en-US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Component</a:t>
            </a:r>
            <a:endParaRPr lang="fr-FR" sz="2400" dirty="0">
              <a:solidFill>
                <a:srgbClr val="FBFBFB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19683" y="1472474"/>
            <a:ext cx="2282174" cy="914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Home</a:t>
            </a:r>
          </a:p>
          <a:p>
            <a:pPr algn="ctr"/>
            <a:r>
              <a:rPr lang="en-US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Component</a:t>
            </a:r>
            <a:endParaRPr lang="fr-FR" sz="2400" dirty="0">
              <a:solidFill>
                <a:srgbClr val="FBFBFB"/>
              </a:solidFill>
              <a:latin typeface="Karla" pitchFamily="2" charset="0"/>
              <a:ea typeface="Karla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18969" y="2997144"/>
            <a:ext cx="2286000" cy="914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App</a:t>
            </a:r>
          </a:p>
          <a:p>
            <a:pPr algn="ctr"/>
            <a:r>
              <a:rPr lang="en-US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rPr>
              <a:t>Component</a:t>
            </a:r>
            <a:endParaRPr lang="fr-FR" sz="2400" dirty="0">
              <a:solidFill>
                <a:srgbClr val="FBFBFB"/>
              </a:solidFill>
              <a:latin typeface="Karla" pitchFamily="2" charset="0"/>
              <a:ea typeface="Karla" pitchFamily="2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335737" y="2997144"/>
            <a:ext cx="2683232" cy="914400"/>
            <a:chOff x="335737" y="2997144"/>
            <a:chExt cx="2683232" cy="914400"/>
          </a:xfrm>
        </p:grpSpPr>
        <p:sp>
          <p:nvSpPr>
            <p:cNvPr id="22" name="Rectangle 21"/>
            <p:cNvSpPr/>
            <p:nvPr/>
          </p:nvSpPr>
          <p:spPr>
            <a:xfrm>
              <a:off x="335737" y="2997144"/>
              <a:ext cx="1828800" cy="9144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Index.html</a:t>
              </a:r>
              <a:endParaRPr lang="fr-FR" sz="2400" dirty="0">
                <a:solidFill>
                  <a:srgbClr val="FBFBFB"/>
                </a:solidFill>
                <a:latin typeface="Karla" pitchFamily="2" charset="0"/>
                <a:ea typeface="Karla" pitchFamily="2" charset="0"/>
              </a:endParaRPr>
            </a:p>
          </p:txBody>
        </p:sp>
        <p:cxnSp>
          <p:nvCxnSpPr>
            <p:cNvPr id="24" name="Straight Arrow Connector 23"/>
            <p:cNvCxnSpPr>
              <a:stCxn id="22" idx="3"/>
              <a:endCxn id="20" idx="1"/>
            </p:cNvCxnSpPr>
            <p:nvPr/>
          </p:nvCxnSpPr>
          <p:spPr>
            <a:xfrm>
              <a:off x="2164537" y="3454344"/>
              <a:ext cx="85443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304969" y="1929674"/>
            <a:ext cx="814714" cy="3049340"/>
            <a:chOff x="5304969" y="1929674"/>
            <a:chExt cx="814714" cy="3049340"/>
          </a:xfrm>
        </p:grpSpPr>
        <p:cxnSp>
          <p:nvCxnSpPr>
            <p:cNvPr id="27" name="Straight Arrow Connector 26"/>
            <p:cNvCxnSpPr>
              <a:stCxn id="20" idx="3"/>
              <a:endCxn id="19" idx="1"/>
            </p:cNvCxnSpPr>
            <p:nvPr/>
          </p:nvCxnSpPr>
          <p:spPr>
            <a:xfrm flipV="1">
              <a:off x="5304969" y="1929674"/>
              <a:ext cx="814714" cy="15246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0" idx="3"/>
              <a:endCxn id="17" idx="1"/>
            </p:cNvCxnSpPr>
            <p:nvPr/>
          </p:nvCxnSpPr>
          <p:spPr>
            <a:xfrm>
              <a:off x="5304969" y="3454344"/>
              <a:ext cx="81471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0" idx="3"/>
              <a:endCxn id="18" idx="1"/>
            </p:cNvCxnSpPr>
            <p:nvPr/>
          </p:nvCxnSpPr>
          <p:spPr>
            <a:xfrm>
              <a:off x="5304969" y="3454344"/>
              <a:ext cx="814714" cy="15246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018969" y="3911544"/>
            <a:ext cx="2286000" cy="1524670"/>
            <a:chOff x="3018969" y="3911544"/>
            <a:chExt cx="2286000" cy="1524670"/>
          </a:xfrm>
        </p:grpSpPr>
        <p:sp>
          <p:nvSpPr>
            <p:cNvPr id="21" name="Rectangle 20"/>
            <p:cNvSpPr/>
            <p:nvPr/>
          </p:nvSpPr>
          <p:spPr>
            <a:xfrm>
              <a:off x="3018969" y="4521814"/>
              <a:ext cx="2286000" cy="9144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 err="1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Pokemon</a:t>
              </a:r>
              <a:r>
                <a:rPr lang="fr-FR" sz="2400" dirty="0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 </a:t>
              </a:r>
              <a:r>
                <a:rPr lang="fr-FR" sz="2400" dirty="0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Data</a:t>
              </a:r>
            </a:p>
            <a:p>
              <a:pPr algn="ctr"/>
              <a:r>
                <a:rPr lang="fr-FR" sz="2400" dirty="0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Service</a:t>
              </a:r>
              <a:endParaRPr lang="fr-FR" sz="2400" dirty="0">
                <a:solidFill>
                  <a:srgbClr val="FBFBFB"/>
                </a:solidFill>
                <a:latin typeface="Karla" pitchFamily="2" charset="0"/>
                <a:ea typeface="Karla" pitchFamily="2" charset="0"/>
              </a:endParaRPr>
            </a:p>
          </p:txBody>
        </p:sp>
        <p:cxnSp>
          <p:nvCxnSpPr>
            <p:cNvPr id="38" name="Straight Arrow Connector 37"/>
            <p:cNvCxnSpPr>
              <a:stCxn id="21" idx="0"/>
              <a:endCxn id="20" idx="2"/>
            </p:cNvCxnSpPr>
            <p:nvPr/>
          </p:nvCxnSpPr>
          <p:spPr>
            <a:xfrm flipV="1">
              <a:off x="4161969" y="3911544"/>
              <a:ext cx="0" cy="6102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/>
          <p:cNvCxnSpPr>
            <a:stCxn id="18" idx="3"/>
            <a:endCxn id="16" idx="1"/>
          </p:cNvCxnSpPr>
          <p:nvPr/>
        </p:nvCxnSpPr>
        <p:spPr>
          <a:xfrm flipV="1">
            <a:off x="8401857" y="3454344"/>
            <a:ext cx="814714" cy="1524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8401857" y="2997144"/>
            <a:ext cx="3104146" cy="914400"/>
            <a:chOff x="8401857" y="2997144"/>
            <a:chExt cx="3104146" cy="914400"/>
          </a:xfrm>
        </p:grpSpPr>
        <p:sp>
          <p:nvSpPr>
            <p:cNvPr id="16" name="Rectangle 15"/>
            <p:cNvSpPr/>
            <p:nvPr/>
          </p:nvSpPr>
          <p:spPr>
            <a:xfrm>
              <a:off x="9216571" y="2997144"/>
              <a:ext cx="2289432" cy="9144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 err="1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Rarity</a:t>
              </a:r>
              <a:endParaRPr lang="fr-FR" sz="2400" dirty="0" smtClean="0">
                <a:solidFill>
                  <a:srgbClr val="FBFBFB"/>
                </a:solidFill>
                <a:latin typeface="Karla" pitchFamily="2" charset="0"/>
                <a:ea typeface="Karla" pitchFamily="2" charset="0"/>
              </a:endParaRPr>
            </a:p>
            <a:p>
              <a:pPr algn="ctr"/>
              <a:r>
                <a:rPr lang="en-US" sz="2400" dirty="0" smtClean="0">
                  <a:solidFill>
                    <a:srgbClr val="FBFBFB"/>
                  </a:solidFill>
                  <a:latin typeface="Karla" pitchFamily="2" charset="0"/>
                  <a:ea typeface="Karla" pitchFamily="2" charset="0"/>
                </a:rPr>
                <a:t>Component</a:t>
              </a:r>
              <a:endParaRPr lang="fr-FR" sz="2400" dirty="0">
                <a:solidFill>
                  <a:srgbClr val="FBFBFB"/>
                </a:solidFill>
                <a:latin typeface="Karla" pitchFamily="2" charset="0"/>
                <a:ea typeface="Karla" pitchFamily="2" charset="0"/>
              </a:endParaRPr>
            </a:p>
          </p:txBody>
        </p:sp>
        <p:cxnSp>
          <p:nvCxnSpPr>
            <p:cNvPr id="44" name="Straight Arrow Connector 43"/>
            <p:cNvCxnSpPr>
              <a:stCxn id="17" idx="3"/>
              <a:endCxn id="16" idx="1"/>
            </p:cNvCxnSpPr>
            <p:nvPr/>
          </p:nvCxnSpPr>
          <p:spPr>
            <a:xfrm>
              <a:off x="8401857" y="3454344"/>
              <a:ext cx="81471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57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Relevant Content For SEO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26</a:t>
            </a:fld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2760063" y="4540401"/>
            <a:ext cx="6723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2"/>
                </a:solidFill>
                <a:latin typeface="Sosa" pitchFamily="2" charset="0"/>
              </a:rPr>
              <a:t>			</a:t>
            </a:r>
            <a:endParaRPr lang="bg-BG" sz="5400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54183" y="4540401"/>
            <a:ext cx="616690" cy="159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Rectangle 20"/>
          <p:cNvSpPr/>
          <p:nvPr/>
        </p:nvSpPr>
        <p:spPr>
          <a:xfrm>
            <a:off x="4454183" y="4347560"/>
            <a:ext cx="616690" cy="159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ectangle 21"/>
          <p:cNvSpPr/>
          <p:nvPr/>
        </p:nvSpPr>
        <p:spPr>
          <a:xfrm>
            <a:off x="4454183" y="4154722"/>
            <a:ext cx="616690" cy="159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Rectangle 22"/>
          <p:cNvSpPr/>
          <p:nvPr/>
        </p:nvSpPr>
        <p:spPr>
          <a:xfrm>
            <a:off x="4454183" y="3961884"/>
            <a:ext cx="616690" cy="159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ectangle 23"/>
          <p:cNvSpPr/>
          <p:nvPr/>
        </p:nvSpPr>
        <p:spPr>
          <a:xfrm>
            <a:off x="4454183" y="3769046"/>
            <a:ext cx="616690" cy="159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ectangle 24"/>
          <p:cNvSpPr/>
          <p:nvPr/>
        </p:nvSpPr>
        <p:spPr>
          <a:xfrm>
            <a:off x="4454183" y="3576208"/>
            <a:ext cx="616690" cy="159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Rectangle 25"/>
          <p:cNvSpPr/>
          <p:nvPr/>
        </p:nvSpPr>
        <p:spPr>
          <a:xfrm>
            <a:off x="4454183" y="3383370"/>
            <a:ext cx="616690" cy="159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ectangle 26"/>
          <p:cNvSpPr/>
          <p:nvPr/>
        </p:nvSpPr>
        <p:spPr>
          <a:xfrm>
            <a:off x="4454183" y="3190532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Rectangle 27"/>
          <p:cNvSpPr/>
          <p:nvPr/>
        </p:nvSpPr>
        <p:spPr>
          <a:xfrm>
            <a:off x="4454183" y="2997694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Rectangle 28"/>
          <p:cNvSpPr/>
          <p:nvPr/>
        </p:nvSpPr>
        <p:spPr>
          <a:xfrm>
            <a:off x="4454183" y="2804856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Rectangle 29"/>
          <p:cNvSpPr/>
          <p:nvPr/>
        </p:nvSpPr>
        <p:spPr>
          <a:xfrm>
            <a:off x="4454183" y="2612018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Rectangle 30"/>
          <p:cNvSpPr/>
          <p:nvPr/>
        </p:nvSpPr>
        <p:spPr>
          <a:xfrm>
            <a:off x="4454183" y="2419180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Rectangle 31"/>
          <p:cNvSpPr/>
          <p:nvPr/>
        </p:nvSpPr>
        <p:spPr>
          <a:xfrm>
            <a:off x="5307131" y="4540401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Rectangle 32"/>
          <p:cNvSpPr/>
          <p:nvPr/>
        </p:nvSpPr>
        <p:spPr>
          <a:xfrm>
            <a:off x="5307131" y="4347560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4" name="Rectangle 33"/>
          <p:cNvSpPr/>
          <p:nvPr/>
        </p:nvSpPr>
        <p:spPr>
          <a:xfrm>
            <a:off x="5307131" y="4154722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5" name="Rectangle 34"/>
          <p:cNvSpPr/>
          <p:nvPr/>
        </p:nvSpPr>
        <p:spPr>
          <a:xfrm>
            <a:off x="5307131" y="3961884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6" name="Rectangle 35"/>
          <p:cNvSpPr/>
          <p:nvPr/>
        </p:nvSpPr>
        <p:spPr>
          <a:xfrm>
            <a:off x="5307131" y="3769046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Rectangle 36"/>
          <p:cNvSpPr/>
          <p:nvPr/>
        </p:nvSpPr>
        <p:spPr>
          <a:xfrm>
            <a:off x="5307131" y="3576208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Rectangle 37"/>
          <p:cNvSpPr/>
          <p:nvPr/>
        </p:nvSpPr>
        <p:spPr>
          <a:xfrm>
            <a:off x="5307131" y="3383370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Rectangle 38"/>
          <p:cNvSpPr/>
          <p:nvPr/>
        </p:nvSpPr>
        <p:spPr>
          <a:xfrm>
            <a:off x="5307131" y="3190532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Rectangle 39"/>
          <p:cNvSpPr/>
          <p:nvPr/>
        </p:nvSpPr>
        <p:spPr>
          <a:xfrm>
            <a:off x="5307131" y="2997694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Rectangle 40"/>
          <p:cNvSpPr/>
          <p:nvPr/>
        </p:nvSpPr>
        <p:spPr>
          <a:xfrm>
            <a:off x="5307131" y="2804856"/>
            <a:ext cx="616690" cy="15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Rectangle 41"/>
          <p:cNvSpPr/>
          <p:nvPr/>
        </p:nvSpPr>
        <p:spPr>
          <a:xfrm>
            <a:off x="5307131" y="2612018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3" name="Rectangle 42"/>
          <p:cNvSpPr/>
          <p:nvPr/>
        </p:nvSpPr>
        <p:spPr>
          <a:xfrm>
            <a:off x="5307131" y="2419180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Rectangle 43"/>
          <p:cNvSpPr/>
          <p:nvPr/>
        </p:nvSpPr>
        <p:spPr>
          <a:xfrm>
            <a:off x="6160079" y="4536878"/>
            <a:ext cx="616690" cy="1591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6" name="Rectangle 45"/>
          <p:cNvSpPr/>
          <p:nvPr/>
        </p:nvSpPr>
        <p:spPr>
          <a:xfrm>
            <a:off x="6160079" y="4344037"/>
            <a:ext cx="616690" cy="1591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7" name="Rectangle 46"/>
          <p:cNvSpPr/>
          <p:nvPr/>
        </p:nvSpPr>
        <p:spPr>
          <a:xfrm>
            <a:off x="6160079" y="4151199"/>
            <a:ext cx="616690" cy="1591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8" name="Rectangle 47"/>
          <p:cNvSpPr/>
          <p:nvPr/>
        </p:nvSpPr>
        <p:spPr>
          <a:xfrm>
            <a:off x="6160079" y="3958361"/>
            <a:ext cx="616690" cy="1591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9" name="Rectangle 48"/>
          <p:cNvSpPr/>
          <p:nvPr/>
        </p:nvSpPr>
        <p:spPr>
          <a:xfrm>
            <a:off x="6160079" y="3765523"/>
            <a:ext cx="616690" cy="1591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Rectangle 49"/>
          <p:cNvSpPr/>
          <p:nvPr/>
        </p:nvSpPr>
        <p:spPr>
          <a:xfrm>
            <a:off x="6160079" y="3572685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1" name="Rectangle 50"/>
          <p:cNvSpPr/>
          <p:nvPr/>
        </p:nvSpPr>
        <p:spPr>
          <a:xfrm>
            <a:off x="6160079" y="3379847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2" name="Rectangle 51"/>
          <p:cNvSpPr/>
          <p:nvPr/>
        </p:nvSpPr>
        <p:spPr>
          <a:xfrm>
            <a:off x="6160079" y="3187009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3" name="Rectangle 52"/>
          <p:cNvSpPr/>
          <p:nvPr/>
        </p:nvSpPr>
        <p:spPr>
          <a:xfrm>
            <a:off x="6160079" y="2994171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4" name="Rectangle 53"/>
          <p:cNvSpPr/>
          <p:nvPr/>
        </p:nvSpPr>
        <p:spPr>
          <a:xfrm>
            <a:off x="6160079" y="2801333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5" name="Rectangle 54"/>
          <p:cNvSpPr/>
          <p:nvPr/>
        </p:nvSpPr>
        <p:spPr>
          <a:xfrm>
            <a:off x="6160079" y="2608495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6" name="Rectangle 55"/>
          <p:cNvSpPr/>
          <p:nvPr/>
        </p:nvSpPr>
        <p:spPr>
          <a:xfrm>
            <a:off x="6160079" y="2415657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7" name="Rectangle 56"/>
          <p:cNvSpPr/>
          <p:nvPr/>
        </p:nvSpPr>
        <p:spPr>
          <a:xfrm>
            <a:off x="7013027" y="4536878"/>
            <a:ext cx="616690" cy="1591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8" name="Rectangle 57"/>
          <p:cNvSpPr/>
          <p:nvPr/>
        </p:nvSpPr>
        <p:spPr>
          <a:xfrm>
            <a:off x="7013027" y="4344037"/>
            <a:ext cx="616690" cy="1591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9" name="Rectangle 58"/>
          <p:cNvSpPr/>
          <p:nvPr/>
        </p:nvSpPr>
        <p:spPr>
          <a:xfrm>
            <a:off x="7013027" y="4151199"/>
            <a:ext cx="616690" cy="1591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0" name="Rectangle 59"/>
          <p:cNvSpPr/>
          <p:nvPr/>
        </p:nvSpPr>
        <p:spPr>
          <a:xfrm>
            <a:off x="7013027" y="3958361"/>
            <a:ext cx="616690" cy="1591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1" name="Rectangle 60"/>
          <p:cNvSpPr/>
          <p:nvPr/>
        </p:nvSpPr>
        <p:spPr>
          <a:xfrm>
            <a:off x="7013027" y="3765523"/>
            <a:ext cx="616690" cy="1591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2" name="Rectangle 61"/>
          <p:cNvSpPr/>
          <p:nvPr/>
        </p:nvSpPr>
        <p:spPr>
          <a:xfrm>
            <a:off x="7013027" y="3572685"/>
            <a:ext cx="616690" cy="1591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3" name="Rectangle 62"/>
          <p:cNvSpPr/>
          <p:nvPr/>
        </p:nvSpPr>
        <p:spPr>
          <a:xfrm>
            <a:off x="7013027" y="3379847"/>
            <a:ext cx="616690" cy="1591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4" name="Rectangle 63"/>
          <p:cNvSpPr/>
          <p:nvPr/>
        </p:nvSpPr>
        <p:spPr>
          <a:xfrm>
            <a:off x="7013027" y="3187009"/>
            <a:ext cx="616690" cy="1591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5" name="Rectangle 64"/>
          <p:cNvSpPr/>
          <p:nvPr/>
        </p:nvSpPr>
        <p:spPr>
          <a:xfrm>
            <a:off x="7013027" y="2994171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6" name="Rectangle 65"/>
          <p:cNvSpPr/>
          <p:nvPr/>
        </p:nvSpPr>
        <p:spPr>
          <a:xfrm>
            <a:off x="7013027" y="2801333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7" name="Rectangle 66"/>
          <p:cNvSpPr/>
          <p:nvPr/>
        </p:nvSpPr>
        <p:spPr>
          <a:xfrm>
            <a:off x="7013027" y="2608495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8" name="Rectangle 67"/>
          <p:cNvSpPr/>
          <p:nvPr/>
        </p:nvSpPr>
        <p:spPr>
          <a:xfrm>
            <a:off x="7013027" y="2415657"/>
            <a:ext cx="616690" cy="15919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/>
          <p:cNvSpPr/>
          <p:nvPr/>
        </p:nvSpPr>
        <p:spPr>
          <a:xfrm>
            <a:off x="4389748" y="469979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400" dirty="0">
                <a:solidFill>
                  <a:schemeClr val="accent2"/>
                </a:solidFill>
                <a:latin typeface="Sosa" pitchFamily="2" charset="0"/>
              </a:rPr>
              <a:t>Ļ</a:t>
            </a:r>
            <a:endParaRPr lang="bg-BG" sz="4400" dirty="0"/>
          </a:p>
        </p:txBody>
      </p:sp>
      <p:sp>
        <p:nvSpPr>
          <p:cNvPr id="15" name="Rectangle 14"/>
          <p:cNvSpPr/>
          <p:nvPr/>
        </p:nvSpPr>
        <p:spPr>
          <a:xfrm>
            <a:off x="5256800" y="4685930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400" dirty="0">
                <a:solidFill>
                  <a:schemeClr val="accent2"/>
                </a:solidFill>
                <a:latin typeface="Sosa" pitchFamily="2" charset="0"/>
              </a:rPr>
              <a:t>Ķ</a:t>
            </a:r>
            <a:endParaRPr lang="bg-BG" sz="4400" dirty="0"/>
          </a:p>
        </p:txBody>
      </p:sp>
      <p:sp>
        <p:nvSpPr>
          <p:cNvPr id="16" name="Rectangle 15"/>
          <p:cNvSpPr/>
          <p:nvPr/>
        </p:nvSpPr>
        <p:spPr>
          <a:xfrm>
            <a:off x="6087626" y="4685930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400" dirty="0">
                <a:solidFill>
                  <a:schemeClr val="accent2"/>
                </a:solidFill>
                <a:latin typeface="Sosa" pitchFamily="2" charset="0"/>
              </a:rPr>
              <a:t>ĵ</a:t>
            </a:r>
            <a:endParaRPr lang="bg-BG" sz="4400" dirty="0"/>
          </a:p>
        </p:txBody>
      </p:sp>
      <p:sp>
        <p:nvSpPr>
          <p:cNvPr id="17" name="Rectangle 16"/>
          <p:cNvSpPr/>
          <p:nvPr/>
        </p:nvSpPr>
        <p:spPr>
          <a:xfrm>
            <a:off x="6954678" y="4699798"/>
            <a:ext cx="748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400" dirty="0">
                <a:solidFill>
                  <a:schemeClr val="accent2"/>
                </a:solidFill>
                <a:latin typeface="Sosa" pitchFamily="2" charset="0"/>
              </a:rPr>
              <a:t>Ĵ</a:t>
            </a:r>
            <a:endParaRPr lang="bg-BG" sz="4400" dirty="0">
              <a:solidFill>
                <a:schemeClr val="accent2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013027" y="4824612"/>
            <a:ext cx="616690" cy="5554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0" name="Rectangle 69"/>
          <p:cNvSpPr/>
          <p:nvPr/>
        </p:nvSpPr>
        <p:spPr>
          <a:xfrm>
            <a:off x="6164642" y="4824612"/>
            <a:ext cx="607043" cy="555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1" name="Rectangle 70"/>
          <p:cNvSpPr/>
          <p:nvPr/>
        </p:nvSpPr>
        <p:spPr>
          <a:xfrm>
            <a:off x="5307567" y="4824612"/>
            <a:ext cx="611794" cy="5554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2" name="Rectangle 71"/>
          <p:cNvSpPr/>
          <p:nvPr/>
        </p:nvSpPr>
        <p:spPr>
          <a:xfrm>
            <a:off x="4455299" y="4821927"/>
            <a:ext cx="611114" cy="555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" name="Straight Connector 4"/>
          <p:cNvCxnSpPr>
            <a:stCxn id="31" idx="0"/>
          </p:cNvCxnSpPr>
          <p:nvPr/>
        </p:nvCxnSpPr>
        <p:spPr>
          <a:xfrm flipH="1">
            <a:off x="4760856" y="2419180"/>
            <a:ext cx="1672" cy="2276888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613317" y="2419180"/>
            <a:ext cx="1672" cy="2276888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6479365" y="2419258"/>
            <a:ext cx="1672" cy="2276888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321982" y="2418231"/>
            <a:ext cx="1672" cy="2276888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45224" y="1912429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</a:t>
            </a:r>
            <a:endParaRPr lang="bg-BG" sz="2400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7685" y="1912429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</a:t>
            </a:r>
            <a:endParaRPr lang="bg-BG" sz="2400" dirty="0">
              <a:solidFill>
                <a:schemeClr val="accent2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244697" y="1912429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</a:t>
            </a:r>
            <a:endParaRPr lang="bg-BG" sz="2400" dirty="0">
              <a:solidFill>
                <a:schemeClr val="accent2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05740" y="1904257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</a:t>
            </a:r>
            <a:endParaRPr lang="bg-BG" sz="2400" dirty="0">
              <a:solidFill>
                <a:schemeClr val="accent2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783181" y="1928971"/>
            <a:ext cx="33943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LinkedIn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ipsum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dolor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783181" y="3843265"/>
            <a:ext cx="33943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You Tube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966388" y="1919500"/>
            <a:ext cx="33505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                                     Facebook</a:t>
            </a:r>
            <a:endParaRPr lang="en-US" sz="2400" dirty="0">
              <a:solidFill>
                <a:schemeClr val="accent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ipsum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dolor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966387" y="3833794"/>
            <a:ext cx="33584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                                          Twitter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7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Private Placement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27</a:t>
            </a:fld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22" y="1785807"/>
            <a:ext cx="6838950" cy="3352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04768" y="2387401"/>
            <a:ext cx="679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ontAwesome" pitchFamily="2" charset="0"/>
                <a:cs typeface="Arial" charset="0"/>
              </a:rPr>
              <a:t>  </a:t>
            </a:r>
            <a:endParaRPr lang="bg-BG" sz="3600" dirty="0"/>
          </a:p>
        </p:txBody>
      </p:sp>
      <p:sp>
        <p:nvSpPr>
          <p:cNvPr id="14" name="Rectangle 13"/>
          <p:cNvSpPr/>
          <p:nvPr/>
        </p:nvSpPr>
        <p:spPr>
          <a:xfrm>
            <a:off x="4673171" y="38832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FontAwesome" pitchFamily="2" charset="0"/>
                <a:cs typeface="Arial" charset="0"/>
              </a:rPr>
              <a:t></a:t>
            </a:r>
            <a:endParaRPr lang="bg-BG" sz="2800" dirty="0">
              <a:solidFill>
                <a:schemeClr val="accent4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27213" y="2664400"/>
            <a:ext cx="671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FontAwesome" pitchFamily="2" charset="0"/>
                <a:cs typeface="Arial" charset="0"/>
              </a:rPr>
              <a:t>  </a:t>
            </a:r>
            <a:endParaRPr lang="bg-BG" sz="2800" dirty="0">
              <a:solidFill>
                <a:schemeClr val="tx2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7128704" y="2491512"/>
            <a:ext cx="868995" cy="86899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36392" y="420641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000" dirty="0">
                <a:solidFill>
                  <a:schemeClr val="bg1"/>
                </a:solidFill>
                <a:latin typeface="Sosa" pitchFamily="2" charset="0"/>
              </a:rPr>
              <a:t>Ç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13924" y="2166053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FontAwesome" pitchFamily="2" charset="0"/>
                <a:cs typeface="Arial" charset="0"/>
              </a:rPr>
              <a:t>  </a:t>
            </a:r>
            <a:endParaRPr lang="bg-BG" sz="2000" dirty="0"/>
          </a:p>
        </p:txBody>
      </p:sp>
      <p:sp>
        <p:nvSpPr>
          <p:cNvPr id="84" name="Rectangle 83"/>
          <p:cNvSpPr/>
          <p:nvPr/>
        </p:nvSpPr>
        <p:spPr>
          <a:xfrm>
            <a:off x="3999868" y="2772122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FontAwesome" pitchFamily="2" charset="0"/>
                <a:cs typeface="Arial" charset="0"/>
              </a:rPr>
              <a:t>  </a:t>
            </a:r>
            <a:endParaRPr lang="bg-BG" sz="2800" dirty="0"/>
          </a:p>
        </p:txBody>
      </p:sp>
      <p:sp>
        <p:nvSpPr>
          <p:cNvPr id="20" name="Rectangular Callout 19"/>
          <p:cNvSpPr/>
          <p:nvPr/>
        </p:nvSpPr>
        <p:spPr>
          <a:xfrm>
            <a:off x="3611426" y="2046053"/>
            <a:ext cx="473336" cy="297975"/>
          </a:xfrm>
          <a:prstGeom prst="wedgeRectCallout">
            <a:avLst>
              <a:gd name="adj1" fmla="val -20833"/>
              <a:gd name="adj2" fmla="val 924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5" name="TextBox 84"/>
          <p:cNvSpPr txBox="1"/>
          <p:nvPr/>
        </p:nvSpPr>
        <p:spPr>
          <a:xfrm>
            <a:off x="3585041" y="202755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39 M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6" name="Rectangular Callout 85"/>
          <p:cNvSpPr/>
          <p:nvPr/>
        </p:nvSpPr>
        <p:spPr>
          <a:xfrm>
            <a:off x="4161906" y="2488263"/>
            <a:ext cx="418107" cy="237708"/>
          </a:xfrm>
          <a:prstGeom prst="wedgeRectCallout">
            <a:avLst>
              <a:gd name="adj1" fmla="val -20833"/>
              <a:gd name="adj2" fmla="val 924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7" name="TextBox 86"/>
          <p:cNvSpPr txBox="1"/>
          <p:nvPr/>
        </p:nvSpPr>
        <p:spPr>
          <a:xfrm>
            <a:off x="4121905" y="2458258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12 M</a:t>
            </a:r>
            <a:endParaRPr lang="bg-BG" sz="1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0" name="Rectangular Callout 89"/>
          <p:cNvSpPr/>
          <p:nvPr/>
        </p:nvSpPr>
        <p:spPr>
          <a:xfrm>
            <a:off x="4959766" y="1929396"/>
            <a:ext cx="289418" cy="191746"/>
          </a:xfrm>
          <a:prstGeom prst="wedgeRectCallout">
            <a:avLst>
              <a:gd name="adj1" fmla="val -20833"/>
              <a:gd name="adj2" fmla="val 924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1" name="TextBox 90"/>
          <p:cNvSpPr txBox="1"/>
          <p:nvPr/>
        </p:nvSpPr>
        <p:spPr>
          <a:xfrm>
            <a:off x="4909781" y="1889586"/>
            <a:ext cx="378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8 M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3685597" y="2979833"/>
            <a:ext cx="96819" cy="968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6" name="Oval 95"/>
          <p:cNvSpPr/>
          <p:nvPr/>
        </p:nvSpPr>
        <p:spPr>
          <a:xfrm>
            <a:off x="4230772" y="3268447"/>
            <a:ext cx="96819" cy="968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7" name="Oval 96"/>
          <p:cNvSpPr/>
          <p:nvPr/>
        </p:nvSpPr>
        <p:spPr>
          <a:xfrm>
            <a:off x="4989525" y="2528511"/>
            <a:ext cx="96819" cy="968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99" name="Straight Connector 98"/>
          <p:cNvCxnSpPr>
            <a:stCxn id="93" idx="5"/>
            <a:endCxn id="96" idx="2"/>
          </p:cNvCxnSpPr>
          <p:nvPr/>
        </p:nvCxnSpPr>
        <p:spPr>
          <a:xfrm>
            <a:off x="3768237" y="3062473"/>
            <a:ext cx="462535" cy="2543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97" idx="3"/>
          </p:cNvCxnSpPr>
          <p:nvPr/>
        </p:nvCxnSpPr>
        <p:spPr>
          <a:xfrm flipV="1">
            <a:off x="4334994" y="2611151"/>
            <a:ext cx="668710" cy="6841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24938" y="5387449"/>
            <a:ext cx="1496990" cy="333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Rectangle 28"/>
          <p:cNvSpPr/>
          <p:nvPr/>
        </p:nvSpPr>
        <p:spPr>
          <a:xfrm>
            <a:off x="4146827" y="5387449"/>
            <a:ext cx="2041537" cy="3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Rectangle 29"/>
          <p:cNvSpPr/>
          <p:nvPr/>
        </p:nvSpPr>
        <p:spPr>
          <a:xfrm>
            <a:off x="6208940" y="5387449"/>
            <a:ext cx="1551075" cy="333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Rectangle 30"/>
          <p:cNvSpPr/>
          <p:nvPr/>
        </p:nvSpPr>
        <p:spPr>
          <a:xfrm>
            <a:off x="7784914" y="5387449"/>
            <a:ext cx="1798783" cy="333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Rectangle 31"/>
          <p:cNvSpPr/>
          <p:nvPr/>
        </p:nvSpPr>
        <p:spPr>
          <a:xfrm>
            <a:off x="2605887" y="5388104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  </a:t>
            </a:r>
            <a:endParaRPr lang="bg-BG" sz="1600" dirty="0">
              <a:solidFill>
                <a:schemeClr val="accent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39642" y="5394940"/>
            <a:ext cx="1264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Business Market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43932" y="5396974"/>
            <a:ext cx="46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  </a:t>
            </a:r>
            <a:endParaRPr lang="bg-BG" sz="1600" dirty="0">
              <a:solidFill>
                <a:schemeClr val="accent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53405" y="5394940"/>
            <a:ext cx="1530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Plan Placement Area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8465" y="5394384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</a:t>
            </a:r>
            <a:endParaRPr lang="bg-BG" sz="1500" dirty="0">
              <a:solidFill>
                <a:schemeClr val="accent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11673" y="5394940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Private Partners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165917" y="537572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1600" dirty="0">
                <a:solidFill>
                  <a:schemeClr val="accent5"/>
                </a:solidFill>
                <a:latin typeface="Sosa" pitchFamily="2" charset="0"/>
              </a:rPr>
              <a:t>Ç</a:t>
            </a:r>
            <a:endParaRPr lang="bg-BG" sz="1600" dirty="0">
              <a:solidFill>
                <a:schemeClr val="accent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5196" y="5394940"/>
            <a:ext cx="1733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Main Business Location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4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8900000">
            <a:off x="5243682" y="1472188"/>
            <a:ext cx="1719321" cy="1719321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Rectangle 20"/>
          <p:cNvSpPr/>
          <p:nvPr/>
        </p:nvSpPr>
        <p:spPr>
          <a:xfrm rot="18900000">
            <a:off x="4023577" y="2686126"/>
            <a:ext cx="1722933" cy="172293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ectangle 21"/>
          <p:cNvSpPr/>
          <p:nvPr/>
        </p:nvSpPr>
        <p:spPr>
          <a:xfrm rot="18900000">
            <a:off x="6458919" y="2684870"/>
            <a:ext cx="1716858" cy="1716858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Rectangle 22"/>
          <p:cNvSpPr/>
          <p:nvPr/>
        </p:nvSpPr>
        <p:spPr>
          <a:xfrm rot="18900000">
            <a:off x="5241908" y="3895824"/>
            <a:ext cx="1722871" cy="1722871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ectangle 23"/>
          <p:cNvSpPr/>
          <p:nvPr/>
        </p:nvSpPr>
        <p:spPr>
          <a:xfrm>
            <a:off x="4456136" y="2990816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000" dirty="0">
                <a:solidFill>
                  <a:schemeClr val="accent5"/>
                </a:solidFill>
                <a:latin typeface="Sosa" pitchFamily="2" charset="0"/>
              </a:rPr>
              <a:t>A</a:t>
            </a:r>
            <a:endParaRPr lang="bg-BG" sz="6000" dirty="0">
              <a:solidFill>
                <a:schemeClr val="accent5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04294" y="1764680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000" dirty="0">
                <a:solidFill>
                  <a:schemeClr val="accent5"/>
                </a:solidFill>
                <a:latin typeface="Sosa" pitchFamily="2" charset="0"/>
              </a:rPr>
              <a:t>l</a:t>
            </a:r>
            <a:endParaRPr lang="bg-BG" sz="6000" dirty="0">
              <a:solidFill>
                <a:schemeClr val="accent5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50890" y="4140925"/>
            <a:ext cx="12843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000" dirty="0">
                <a:solidFill>
                  <a:schemeClr val="accent5"/>
                </a:solidFill>
                <a:latin typeface="Sosa" pitchFamily="2" charset="0"/>
              </a:rPr>
              <a:t> &gt; </a:t>
            </a:r>
            <a:endParaRPr lang="bg-BG" sz="6000" dirty="0">
              <a:solidFill>
                <a:schemeClr val="accent5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43289" y="299731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000" dirty="0">
                <a:solidFill>
                  <a:schemeClr val="accent5"/>
                </a:solidFill>
                <a:latin typeface="Sosa" pitchFamily="2" charset="0"/>
              </a:rPr>
              <a:t>ğ</a:t>
            </a:r>
            <a:endParaRPr lang="bg-BG" sz="6000" dirty="0">
              <a:solidFill>
                <a:schemeClr val="accent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700000">
            <a:off x="483719" y="-1209757"/>
            <a:ext cx="5163212" cy="3429602"/>
          </a:xfrm>
          <a:prstGeom prst="rect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Rectangle 27"/>
          <p:cNvSpPr/>
          <p:nvPr/>
        </p:nvSpPr>
        <p:spPr>
          <a:xfrm rot="2700000">
            <a:off x="6582457" y="4786916"/>
            <a:ext cx="4985361" cy="3442372"/>
          </a:xfrm>
          <a:prstGeom prst="rect">
            <a:avLst/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TextBox 30"/>
          <p:cNvSpPr txBox="1"/>
          <p:nvPr/>
        </p:nvSpPr>
        <p:spPr>
          <a:xfrm rot="2700000">
            <a:off x="-3322" y="1609441"/>
            <a:ext cx="514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SALE </a:t>
            </a:r>
            <a:r>
              <a:rPr lang="en-US" sz="3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NEW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FRESH 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     </a:t>
            </a:r>
            <a:endParaRPr lang="bg-BG" sz="3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2700000">
            <a:off x="-68332" y="1030073"/>
            <a:ext cx="561192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BRAND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DISCOVER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HAPPY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FASHIO       </a:t>
            </a:r>
            <a:endParaRPr lang="bg-BG" sz="3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2700000">
            <a:off x="758344" y="569014"/>
            <a:ext cx="45618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HOSTING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PARTNERS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rgbClr val="FFC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DOMAIN</a:t>
            </a:r>
            <a:endParaRPr lang="bg-BG" sz="3600" dirty="0">
              <a:solidFill>
                <a:srgbClr val="FFC00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2700000">
            <a:off x="1126638" y="472257"/>
            <a:ext cx="514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SALE </a:t>
            </a:r>
            <a:r>
              <a:rPr lang="en-US" sz="3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NEW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FRESH 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     </a:t>
            </a:r>
            <a:endParaRPr lang="bg-BG" sz="3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2700000">
            <a:off x="1081297" y="-130630"/>
            <a:ext cx="561192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BRAND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DISCOVER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HAPPY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FASHIO       </a:t>
            </a:r>
            <a:endParaRPr lang="bg-BG" sz="3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2700000">
            <a:off x="1884842" y="-564150"/>
            <a:ext cx="45618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HOSTING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PARTNERS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rgbClr val="FFC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DOMAIN</a:t>
            </a:r>
            <a:endParaRPr lang="bg-BG" sz="3600" dirty="0">
              <a:solidFill>
                <a:srgbClr val="FFC00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2700000">
            <a:off x="5691427" y="7284359"/>
            <a:ext cx="514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SALE </a:t>
            </a:r>
            <a:r>
              <a:rPr lang="en-US" sz="3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NEW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FRESH 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     </a:t>
            </a:r>
            <a:endParaRPr lang="bg-BG" sz="3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2700000">
            <a:off x="5976418" y="7056938"/>
            <a:ext cx="561192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BRAND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DISCOVER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HAPPY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FASHIO       </a:t>
            </a:r>
            <a:endParaRPr lang="bg-BG" sz="3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2700000">
            <a:off x="6512519" y="6293560"/>
            <a:ext cx="45618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HOSTING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PARTNERS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rgbClr val="FFC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DOMAIN</a:t>
            </a:r>
            <a:endParaRPr lang="bg-BG" sz="3600" dirty="0">
              <a:solidFill>
                <a:srgbClr val="FFC00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2700000">
            <a:off x="6800729" y="6105588"/>
            <a:ext cx="514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SALE </a:t>
            </a:r>
            <a:r>
              <a:rPr lang="en-US" sz="3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NEW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FRESH 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     </a:t>
            </a:r>
            <a:endParaRPr lang="bg-BG" sz="3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2700000">
            <a:off x="7082776" y="5866766"/>
            <a:ext cx="561192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BRAND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DISCOVER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HAPPY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FASHIO       </a:t>
            </a:r>
            <a:endParaRPr lang="bg-BG" sz="3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700000">
            <a:off x="7579886" y="5131782"/>
            <a:ext cx="45618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HOSTING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PARTNERS</a:t>
            </a:r>
            <a:r>
              <a:rPr lang="en-US" sz="3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3600" dirty="0" smtClean="0">
                <a:solidFill>
                  <a:srgbClr val="FFC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DOMAIN</a:t>
            </a:r>
            <a:endParaRPr lang="bg-BG" sz="3600" dirty="0">
              <a:solidFill>
                <a:srgbClr val="FFC00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57940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Private Placement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29</a:t>
            </a:fld>
            <a:endParaRPr lang="bg-BG" dirty="0"/>
          </a:p>
        </p:txBody>
      </p:sp>
      <p:sp>
        <p:nvSpPr>
          <p:cNvPr id="11" name="Snip Single Corner Rectangle 10"/>
          <p:cNvSpPr/>
          <p:nvPr/>
        </p:nvSpPr>
        <p:spPr>
          <a:xfrm flipH="1">
            <a:off x="1748969" y="1899884"/>
            <a:ext cx="2074546" cy="878239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Rectangle 40"/>
          <p:cNvSpPr/>
          <p:nvPr/>
        </p:nvSpPr>
        <p:spPr>
          <a:xfrm>
            <a:off x="1751978" y="2783007"/>
            <a:ext cx="2068529" cy="2667343"/>
          </a:xfrm>
          <a:prstGeom prst="rect">
            <a:avLst/>
          </a:prstGeom>
          <a:solidFill>
            <a:schemeClr val="accent2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TextBox 41"/>
          <p:cNvSpPr txBox="1"/>
          <p:nvPr/>
        </p:nvSpPr>
        <p:spPr>
          <a:xfrm>
            <a:off x="2385432" y="1894249"/>
            <a:ext cx="801620" cy="574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FREE</a:t>
            </a:r>
            <a:endParaRPr lang="bg-BG" sz="3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15232" y="2343260"/>
            <a:ext cx="1342021" cy="301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One Month Package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7320" y="2634042"/>
            <a:ext cx="477845" cy="406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Isosceles Triangle 5"/>
          <p:cNvSpPr/>
          <p:nvPr/>
        </p:nvSpPr>
        <p:spPr>
          <a:xfrm rot="3600000">
            <a:off x="2704419" y="2698694"/>
            <a:ext cx="163647" cy="1410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4" name="Rectangle 43"/>
          <p:cNvSpPr/>
          <p:nvPr/>
        </p:nvSpPr>
        <p:spPr>
          <a:xfrm>
            <a:off x="2325917" y="4952730"/>
            <a:ext cx="920651" cy="3761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6" name="Rectangle 45"/>
          <p:cNvSpPr/>
          <p:nvPr/>
        </p:nvSpPr>
        <p:spPr>
          <a:xfrm>
            <a:off x="2379415" y="4990667"/>
            <a:ext cx="813654" cy="301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Read More</a:t>
            </a:r>
            <a:endParaRPr lang="bg-BG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51978" y="5465054"/>
            <a:ext cx="2068529" cy="40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8" name="Rectangle 47"/>
          <p:cNvSpPr/>
          <p:nvPr/>
        </p:nvSpPr>
        <p:spPr>
          <a:xfrm>
            <a:off x="1751978" y="2968964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9" name="Rectangle 48"/>
          <p:cNvSpPr/>
          <p:nvPr/>
        </p:nvSpPr>
        <p:spPr>
          <a:xfrm>
            <a:off x="1751978" y="3718334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Rectangle 49"/>
          <p:cNvSpPr/>
          <p:nvPr/>
        </p:nvSpPr>
        <p:spPr>
          <a:xfrm>
            <a:off x="1751978" y="4444549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1869525" y="4467347"/>
            <a:ext cx="1833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No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Ads</a:t>
            </a:r>
          </a:p>
        </p:txBody>
      </p:sp>
      <p:sp>
        <p:nvSpPr>
          <p:cNvPr id="53" name="Snip Single Corner Rectangle 52"/>
          <p:cNvSpPr/>
          <p:nvPr/>
        </p:nvSpPr>
        <p:spPr>
          <a:xfrm flipH="1">
            <a:off x="3974711" y="1899884"/>
            <a:ext cx="2074546" cy="878239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4" name="Rectangle 53"/>
          <p:cNvSpPr/>
          <p:nvPr/>
        </p:nvSpPr>
        <p:spPr>
          <a:xfrm>
            <a:off x="3977720" y="2783007"/>
            <a:ext cx="2068529" cy="2667343"/>
          </a:xfrm>
          <a:prstGeom prst="rect">
            <a:avLst/>
          </a:prstGeom>
          <a:solidFill>
            <a:schemeClr val="accent2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5" name="TextBox 54"/>
          <p:cNvSpPr txBox="1"/>
          <p:nvPr/>
        </p:nvSpPr>
        <p:spPr>
          <a:xfrm>
            <a:off x="4493369" y="1894249"/>
            <a:ext cx="1037230" cy="574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SILVER</a:t>
            </a:r>
            <a:endParaRPr lang="bg-BG" sz="3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40974" y="2343260"/>
            <a:ext cx="1342021" cy="301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One Month Package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773062" y="2634042"/>
            <a:ext cx="477845" cy="406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8" name="Isosceles Triangle 57"/>
          <p:cNvSpPr/>
          <p:nvPr/>
        </p:nvSpPr>
        <p:spPr>
          <a:xfrm rot="3600000">
            <a:off x="4930161" y="2698694"/>
            <a:ext cx="163647" cy="1410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9" name="Rectangle 58"/>
          <p:cNvSpPr/>
          <p:nvPr/>
        </p:nvSpPr>
        <p:spPr>
          <a:xfrm>
            <a:off x="4551659" y="4952730"/>
            <a:ext cx="920651" cy="3761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0" name="Rectangle 59"/>
          <p:cNvSpPr/>
          <p:nvPr/>
        </p:nvSpPr>
        <p:spPr>
          <a:xfrm>
            <a:off x="4605157" y="4990667"/>
            <a:ext cx="813654" cy="301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Read More</a:t>
            </a:r>
            <a:endParaRPr lang="bg-BG" sz="1600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77720" y="5465054"/>
            <a:ext cx="2068529" cy="40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2" name="Rectangle 61"/>
          <p:cNvSpPr/>
          <p:nvPr/>
        </p:nvSpPr>
        <p:spPr>
          <a:xfrm>
            <a:off x="3977720" y="2968964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3" name="Rectangle 62"/>
          <p:cNvSpPr/>
          <p:nvPr/>
        </p:nvSpPr>
        <p:spPr>
          <a:xfrm>
            <a:off x="3977720" y="3718334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4" name="Rectangle 63"/>
          <p:cNvSpPr/>
          <p:nvPr/>
        </p:nvSpPr>
        <p:spPr>
          <a:xfrm>
            <a:off x="3977720" y="4444549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7" name="Snip Single Corner Rectangle 66"/>
          <p:cNvSpPr/>
          <p:nvPr/>
        </p:nvSpPr>
        <p:spPr>
          <a:xfrm flipH="1">
            <a:off x="6200453" y="1899884"/>
            <a:ext cx="2074546" cy="878239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8" name="Rectangle 67"/>
          <p:cNvSpPr/>
          <p:nvPr/>
        </p:nvSpPr>
        <p:spPr>
          <a:xfrm>
            <a:off x="6203462" y="2783007"/>
            <a:ext cx="2068529" cy="2667343"/>
          </a:xfrm>
          <a:prstGeom prst="rect">
            <a:avLst/>
          </a:prstGeom>
          <a:solidFill>
            <a:schemeClr val="accent2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9" name="TextBox 68"/>
          <p:cNvSpPr txBox="1"/>
          <p:nvPr/>
        </p:nvSpPr>
        <p:spPr>
          <a:xfrm>
            <a:off x="6769901" y="1894249"/>
            <a:ext cx="935651" cy="574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GOLD</a:t>
            </a:r>
            <a:endParaRPr lang="bg-BG" sz="3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66716" y="2343260"/>
            <a:ext cx="1342021" cy="301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One Month Package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998804" y="2634042"/>
            <a:ext cx="477845" cy="406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2" name="Isosceles Triangle 71"/>
          <p:cNvSpPr/>
          <p:nvPr/>
        </p:nvSpPr>
        <p:spPr>
          <a:xfrm rot="3600000">
            <a:off x="7155903" y="2698694"/>
            <a:ext cx="163647" cy="14107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3" name="Rectangle 72"/>
          <p:cNvSpPr/>
          <p:nvPr/>
        </p:nvSpPr>
        <p:spPr>
          <a:xfrm>
            <a:off x="6777401" y="4952730"/>
            <a:ext cx="920651" cy="376117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4" name="Rectangle 73"/>
          <p:cNvSpPr/>
          <p:nvPr/>
        </p:nvSpPr>
        <p:spPr>
          <a:xfrm>
            <a:off x="6830899" y="4990667"/>
            <a:ext cx="813654" cy="301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Read More</a:t>
            </a:r>
            <a:endParaRPr lang="bg-BG" sz="1600" dirty="0">
              <a:solidFill>
                <a:schemeClr val="accent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203462" y="5465054"/>
            <a:ext cx="2068529" cy="406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6" name="Rectangle 75"/>
          <p:cNvSpPr/>
          <p:nvPr/>
        </p:nvSpPr>
        <p:spPr>
          <a:xfrm>
            <a:off x="6203462" y="2968964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7" name="Rectangle 76"/>
          <p:cNvSpPr/>
          <p:nvPr/>
        </p:nvSpPr>
        <p:spPr>
          <a:xfrm>
            <a:off x="6203462" y="3718334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8" name="Rectangle 77"/>
          <p:cNvSpPr/>
          <p:nvPr/>
        </p:nvSpPr>
        <p:spPr>
          <a:xfrm>
            <a:off x="6203462" y="4444549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2" name="Snip Single Corner Rectangle 81"/>
          <p:cNvSpPr/>
          <p:nvPr/>
        </p:nvSpPr>
        <p:spPr>
          <a:xfrm flipH="1">
            <a:off x="8411249" y="1899884"/>
            <a:ext cx="2074546" cy="878239"/>
          </a:xfrm>
          <a:prstGeom prst="snip1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8" name="Rectangle 87"/>
          <p:cNvSpPr/>
          <p:nvPr/>
        </p:nvSpPr>
        <p:spPr>
          <a:xfrm>
            <a:off x="8414258" y="2783007"/>
            <a:ext cx="2068529" cy="2667343"/>
          </a:xfrm>
          <a:prstGeom prst="rect">
            <a:avLst/>
          </a:prstGeom>
          <a:solidFill>
            <a:schemeClr val="accent2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9" name="TextBox 88"/>
          <p:cNvSpPr txBox="1"/>
          <p:nvPr/>
        </p:nvSpPr>
        <p:spPr>
          <a:xfrm>
            <a:off x="8819183" y="1894249"/>
            <a:ext cx="12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Unlim</a:t>
            </a:r>
            <a:r>
              <a:rPr lang="en-US" sz="3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+</a:t>
            </a:r>
            <a:endParaRPr lang="bg-BG" sz="3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777512" y="2343260"/>
            <a:ext cx="1342021" cy="301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One Month Package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209600" y="2634042"/>
            <a:ext cx="477845" cy="406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5" name="Isosceles Triangle 94"/>
          <p:cNvSpPr/>
          <p:nvPr/>
        </p:nvSpPr>
        <p:spPr>
          <a:xfrm rot="3600000">
            <a:off x="9366699" y="2698694"/>
            <a:ext cx="163647" cy="14107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98" name="Rectangle 97"/>
          <p:cNvSpPr/>
          <p:nvPr/>
        </p:nvSpPr>
        <p:spPr>
          <a:xfrm>
            <a:off x="8988197" y="4952730"/>
            <a:ext cx="920651" cy="376117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0" name="Rectangle 99"/>
          <p:cNvSpPr/>
          <p:nvPr/>
        </p:nvSpPr>
        <p:spPr>
          <a:xfrm>
            <a:off x="9041695" y="4990667"/>
            <a:ext cx="813654" cy="301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Read More</a:t>
            </a:r>
            <a:endParaRPr lang="bg-BG" sz="1600" dirty="0">
              <a:solidFill>
                <a:schemeClr val="tx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414258" y="5465054"/>
            <a:ext cx="2068529" cy="406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3" name="Rectangle 102"/>
          <p:cNvSpPr/>
          <p:nvPr/>
        </p:nvSpPr>
        <p:spPr>
          <a:xfrm>
            <a:off x="8414258" y="2968964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4" name="Rectangle 103"/>
          <p:cNvSpPr/>
          <p:nvPr/>
        </p:nvSpPr>
        <p:spPr>
          <a:xfrm>
            <a:off x="8414258" y="3718334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5" name="Rectangle 104"/>
          <p:cNvSpPr/>
          <p:nvPr/>
        </p:nvSpPr>
        <p:spPr>
          <a:xfrm>
            <a:off x="8414258" y="4444549"/>
            <a:ext cx="2068529" cy="386042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/>
          <p:cNvSpPr/>
          <p:nvPr/>
        </p:nvSpPr>
        <p:spPr>
          <a:xfrm>
            <a:off x="2044693" y="2968808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50MB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Bandwidth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80761" y="3356297"/>
            <a:ext cx="1410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E-mail Account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97405" y="3726909"/>
            <a:ext cx="1577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MySQL Database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81750" y="4092518"/>
            <a:ext cx="120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100MB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Space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095267" y="4476621"/>
            <a:ext cx="1833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40$ </a:t>
            </a:r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Ads</a:t>
            </a:r>
            <a:endParaRPr lang="en-US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223948" y="2978082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200MB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Bandwidth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260015" y="3365571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25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E-mail Account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4176659" y="3736183"/>
            <a:ext cx="1670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10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MySQL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Database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407492" y="4101792"/>
            <a:ext cx="120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500MB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Space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321009" y="4484213"/>
            <a:ext cx="1833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100$ </a:t>
            </a:r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Ads</a:t>
            </a:r>
            <a:endParaRPr lang="en-US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449690" y="2985674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500MB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Bandwidth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485757" y="3373163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50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E-mail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Account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6402401" y="3743775"/>
            <a:ext cx="1670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50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MySQL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Database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586747" y="4109384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1000MB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Space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531805" y="4483761"/>
            <a:ext cx="1833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</a:t>
            </a:r>
            <a:r>
              <a:rPr lang="en-US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00$ </a:t>
            </a:r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Ads</a:t>
            </a:r>
            <a:endParaRPr lang="en-US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706973" y="2985222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Unlim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Bandwidth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8566710" y="3372711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Unlim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E-mail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Account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8483354" y="3743323"/>
            <a:ext cx="193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Unlim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MySQL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Database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8890517" y="4108932"/>
            <a:ext cx="1116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Unlim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16334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3</a:t>
            </a:fld>
            <a:endParaRPr lang="bg-BG" dirty="0"/>
          </a:p>
        </p:txBody>
      </p:sp>
      <p:grpSp>
        <p:nvGrpSpPr>
          <p:cNvPr id="22" name="Group 21"/>
          <p:cNvGrpSpPr/>
          <p:nvPr/>
        </p:nvGrpSpPr>
        <p:grpSpPr>
          <a:xfrm>
            <a:off x="2864782" y="2536783"/>
            <a:ext cx="6157635" cy="1505030"/>
            <a:chOff x="2864782" y="2536783"/>
            <a:chExt cx="6157635" cy="1505030"/>
          </a:xfrm>
        </p:grpSpPr>
        <p:sp>
          <p:nvSpPr>
            <p:cNvPr id="17" name="Freeform 16"/>
            <p:cNvSpPr/>
            <p:nvPr/>
          </p:nvSpPr>
          <p:spPr>
            <a:xfrm>
              <a:off x="3617297" y="2536783"/>
              <a:ext cx="5405120" cy="1505030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91441" rIns="170688" bIns="9144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Utile</a:t>
              </a:r>
              <a:endParaRPr lang="en-US" sz="24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  <a:p>
              <a:pPr marL="457200" lvl="2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9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Programmation Orientée Objet</a:t>
              </a:r>
              <a:endParaRPr lang="en-US" sz="19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  <a:p>
              <a:pPr marL="457200" lvl="2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9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PHP, Java, C++,..</a:t>
              </a:r>
              <a:endParaRPr lang="en-US" sz="19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864782" y="2536784"/>
              <a:ext cx="1505029" cy="1505029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TextBox 5"/>
            <p:cNvSpPr txBox="1"/>
            <p:nvPr/>
          </p:nvSpPr>
          <p:spPr>
            <a:xfrm>
              <a:off x="3258817" y="2904578"/>
              <a:ext cx="7092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2" charset="0"/>
                </a:rPr>
                <a:t></a:t>
              </a:r>
              <a:endPara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64782" y="582489"/>
            <a:ext cx="6157635" cy="1505031"/>
            <a:chOff x="2864782" y="582491"/>
            <a:chExt cx="6157635" cy="1505031"/>
          </a:xfrm>
        </p:grpSpPr>
        <p:sp>
          <p:nvSpPr>
            <p:cNvPr id="15" name="Freeform 14"/>
            <p:cNvSpPr/>
            <p:nvPr/>
          </p:nvSpPr>
          <p:spPr>
            <a:xfrm>
              <a:off x="3617297" y="582491"/>
              <a:ext cx="5405120" cy="1505031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91441" rIns="170688" bIns="91441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Requis</a:t>
              </a:r>
              <a:endParaRPr lang="en-US" sz="24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  <a:p>
              <a:pPr marL="457200" lvl="2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9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Javascript</a:t>
              </a:r>
              <a:endParaRPr lang="en-US" sz="19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  <a:p>
              <a:pPr marL="457200" lvl="2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9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HTML</a:t>
              </a:r>
              <a:endParaRPr lang="en-US" sz="19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  <a:p>
              <a:pPr marL="457200" lvl="2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9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CSS</a:t>
              </a:r>
              <a:endParaRPr lang="en-US" sz="19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864782" y="582492"/>
              <a:ext cx="1505029" cy="150502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/>
            <p:cNvSpPr txBox="1"/>
            <p:nvPr/>
          </p:nvSpPr>
          <p:spPr>
            <a:xfrm flipH="1">
              <a:off x="3284217" y="934731"/>
              <a:ext cx="69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2" charset="0"/>
                </a:rPr>
                <a:t>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64782" y="4491075"/>
            <a:ext cx="6157636" cy="1505030"/>
            <a:chOff x="2864782" y="4491075"/>
            <a:chExt cx="6157636" cy="1505030"/>
          </a:xfrm>
        </p:grpSpPr>
        <p:sp>
          <p:nvSpPr>
            <p:cNvPr id="19" name="Freeform 18"/>
            <p:cNvSpPr/>
            <p:nvPr/>
          </p:nvSpPr>
          <p:spPr>
            <a:xfrm>
              <a:off x="3617297" y="4491075"/>
              <a:ext cx="5405121" cy="1505030"/>
            </a:xfrm>
            <a:custGeom>
              <a:avLst/>
              <a:gdLst>
                <a:gd name="connsiteX0" fmla="*/ 0 w 5405120"/>
                <a:gd name="connsiteY0" fmla="*/ 0 h 1505029"/>
                <a:gd name="connsiteX1" fmla="*/ 4652606 w 5405120"/>
                <a:gd name="connsiteY1" fmla="*/ 0 h 1505029"/>
                <a:gd name="connsiteX2" fmla="*/ 5405120 w 5405120"/>
                <a:gd name="connsiteY2" fmla="*/ 752515 h 1505029"/>
                <a:gd name="connsiteX3" fmla="*/ 4652606 w 5405120"/>
                <a:gd name="connsiteY3" fmla="*/ 1505029 h 1505029"/>
                <a:gd name="connsiteX4" fmla="*/ 0 w 5405120"/>
                <a:gd name="connsiteY4" fmla="*/ 1505029 h 1505029"/>
                <a:gd name="connsiteX5" fmla="*/ 0 w 5405120"/>
                <a:gd name="connsiteY5" fmla="*/ 0 h 150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20" h="1505029">
                  <a:moveTo>
                    <a:pt x="5405120" y="1505028"/>
                  </a:moveTo>
                  <a:lnTo>
                    <a:pt x="752514" y="1505028"/>
                  </a:lnTo>
                  <a:lnTo>
                    <a:pt x="0" y="752514"/>
                  </a:lnTo>
                  <a:lnTo>
                    <a:pt x="752514" y="1"/>
                  </a:lnTo>
                  <a:lnTo>
                    <a:pt x="5405120" y="1"/>
                  </a:lnTo>
                  <a:lnTo>
                    <a:pt x="5405120" y="1505028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91441" rIns="170689" bIns="91440" numCol="1" spcCol="1270" anchor="t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Optionnel</a:t>
              </a:r>
              <a:endParaRPr lang="en-US" sz="24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  <a:p>
              <a:pPr marL="457200" lvl="2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9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Angular 1</a:t>
              </a:r>
              <a:endParaRPr lang="en-US" sz="19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  <a:p>
              <a:pPr marL="457200" lvl="2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900" kern="1200" dirty="0" smtClean="0">
                  <a:solidFill>
                    <a:schemeClr val="accent3"/>
                  </a:solidFill>
                  <a:latin typeface="Karla" pitchFamily="2" charset="0"/>
                  <a:ea typeface="Karla" pitchFamily="2" charset="0"/>
                </a:rPr>
                <a:t>TypeScript</a:t>
              </a:r>
              <a:endParaRPr lang="en-US" sz="1900" kern="1200" dirty="0">
                <a:solidFill>
                  <a:schemeClr val="accent3"/>
                </a:solidFill>
                <a:latin typeface="Karla" pitchFamily="2" charset="0"/>
                <a:ea typeface="Karla" pitchFamily="2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864782" y="4491076"/>
              <a:ext cx="1505029" cy="150502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/>
            <p:cNvSpPr txBox="1"/>
            <p:nvPr/>
          </p:nvSpPr>
          <p:spPr>
            <a:xfrm flipH="1">
              <a:off x="3284215" y="4829719"/>
              <a:ext cx="7092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2" charset="0"/>
                </a:rPr>
                <a:t>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23174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41831" y="4438964"/>
            <a:ext cx="768743" cy="768743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725054" y="4438964"/>
            <a:ext cx="768743" cy="768743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65742" y="4408811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400" dirty="0">
                <a:solidFill>
                  <a:schemeClr val="accent5"/>
                </a:solidFill>
                <a:latin typeface="Sosa" pitchFamily="2" charset="0"/>
              </a:rPr>
              <a:t>ķ</a:t>
            </a:r>
            <a:endParaRPr lang="en-US" sz="4400" dirty="0">
              <a:solidFill>
                <a:schemeClr val="accent5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13889" y="439538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800" dirty="0">
                <a:solidFill>
                  <a:schemeClr val="accent5"/>
                </a:solidFill>
                <a:latin typeface="Sosa" pitchFamily="2" charset="0"/>
              </a:rPr>
              <a:t>Ĵ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5962" y="1715575"/>
            <a:ext cx="47995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 More Careful!</a:t>
            </a:r>
            <a:endParaRPr lang="bg-BG" sz="6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31936" y="2658010"/>
            <a:ext cx="46409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ipsum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dolor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31936" y="3688743"/>
            <a:ext cx="4640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Fveritatis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15" y="1927350"/>
            <a:ext cx="1624500" cy="330406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445056" y="4231983"/>
            <a:ext cx="9765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7200" dirty="0">
              <a:solidFill>
                <a:schemeClr val="accent5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850066"/>
            <a:ext cx="116956" cy="114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ectangle 26"/>
          <p:cNvSpPr/>
          <p:nvPr/>
        </p:nvSpPr>
        <p:spPr>
          <a:xfrm>
            <a:off x="0" y="2994541"/>
            <a:ext cx="116956" cy="1098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Rectangle 27"/>
          <p:cNvSpPr/>
          <p:nvPr/>
        </p:nvSpPr>
        <p:spPr>
          <a:xfrm>
            <a:off x="0" y="4093535"/>
            <a:ext cx="116956" cy="1095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</p:spTree>
    <p:extLst>
      <p:ext uri="{BB962C8B-B14F-4D97-AF65-F5344CB8AC3E}">
        <p14:creationId xmlns:p14="http://schemas.microsoft.com/office/powerpoint/2010/main" val="14798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Tablet Web Services Needed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31</a:t>
            </a:fld>
            <a:endParaRPr lang="bg-BG" dirty="0"/>
          </a:p>
        </p:txBody>
      </p:sp>
      <p:sp>
        <p:nvSpPr>
          <p:cNvPr id="13" name="Rectangle 12"/>
          <p:cNvSpPr/>
          <p:nvPr/>
        </p:nvSpPr>
        <p:spPr>
          <a:xfrm>
            <a:off x="1597704" y="2188121"/>
            <a:ext cx="3102363" cy="738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97704" y="2918955"/>
            <a:ext cx="3102363" cy="738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97704" y="3649789"/>
            <a:ext cx="3102363" cy="7387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97704" y="4380622"/>
            <a:ext cx="3102363" cy="7387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10" y="1815147"/>
            <a:ext cx="2486973" cy="368472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97705" y="2188121"/>
            <a:ext cx="2196350" cy="2931238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0800000">
            <a:off x="2686848" y="2188121"/>
            <a:ext cx="1107206" cy="2443046"/>
          </a:xfrm>
          <a:prstGeom prst="triangle">
            <a:avLst>
              <a:gd name="adj" fmla="val 0"/>
            </a:avLst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40855" y="2290599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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0855" y="30143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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40854" y="374516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800" dirty="0">
                <a:solidFill>
                  <a:schemeClr val="accent5"/>
                </a:solidFill>
                <a:latin typeface="Sosa" pitchFamily="2" charset="0"/>
              </a:rPr>
              <a:t>9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40853" y="443588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800" dirty="0">
                <a:solidFill>
                  <a:schemeClr val="accent5"/>
                </a:solidFill>
                <a:latin typeface="Sosa" pitchFamily="2" charset="0"/>
              </a:rPr>
              <a:t>1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77671" y="2372823"/>
            <a:ext cx="1841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Settings and Control</a:t>
            </a:r>
            <a:endParaRPr lang="en-US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24158" y="3077706"/>
            <a:ext cx="1748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Fast or Slow Speed</a:t>
            </a:r>
            <a:endParaRPr lang="en-US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76283" y="3824089"/>
            <a:ext cx="1444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Music Included</a:t>
            </a:r>
            <a:endParaRPr lang="en-US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95116" y="4558997"/>
            <a:ext cx="20069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Main Photos Directory</a:t>
            </a:r>
            <a:endParaRPr lang="en-US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10631" y="2181814"/>
            <a:ext cx="5345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410631" y="2933172"/>
            <a:ext cx="5345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Aomnis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10631" y="3684530"/>
            <a:ext cx="5345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10631" y="4435887"/>
            <a:ext cx="5345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Aomnis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68839" y="229059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400" dirty="0">
                <a:latin typeface="Sosa" pitchFamily="2" charset="0"/>
              </a:rPr>
              <a:t>›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4868839" y="30316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400" dirty="0">
                <a:solidFill>
                  <a:schemeClr val="bg1"/>
                </a:solidFill>
                <a:latin typeface="Sosa" pitchFamily="2" charset="0"/>
              </a:rPr>
              <a:t>›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68839" y="377279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400" dirty="0">
                <a:solidFill>
                  <a:schemeClr val="accent4"/>
                </a:solidFill>
                <a:latin typeface="Sosa" pitchFamily="2" charset="0"/>
              </a:rPr>
              <a:t>›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68839" y="451389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400" dirty="0">
                <a:solidFill>
                  <a:schemeClr val="tx2"/>
                </a:solidFill>
                <a:latin typeface="Sosa" pitchFamily="2" charset="0"/>
              </a:rPr>
              <a:t>›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21264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-4239" y="0"/>
            <a:ext cx="12192000" cy="1577338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0" y="1577340"/>
            <a:ext cx="12192000" cy="3806190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aphicFrame>
        <p:nvGraphicFramePr>
          <p:cNvPr id="62" name="Chart 61"/>
          <p:cNvGraphicFramePr/>
          <p:nvPr>
            <p:extLst>
              <p:ext uri="{D42A27DB-BD31-4B8C-83A1-F6EECF244321}">
                <p14:modId xmlns:p14="http://schemas.microsoft.com/office/powerpoint/2010/main" val="1100729689"/>
              </p:ext>
            </p:extLst>
          </p:nvPr>
        </p:nvGraphicFramePr>
        <p:xfrm>
          <a:off x="1087228" y="1300436"/>
          <a:ext cx="4737793" cy="3292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16"/>
          <p:cNvSpPr/>
          <p:nvPr/>
        </p:nvSpPr>
        <p:spPr>
          <a:xfrm>
            <a:off x="1591735" y="4641848"/>
            <a:ext cx="1035027" cy="4854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/>
          <p:cNvSpPr/>
          <p:nvPr/>
        </p:nvSpPr>
        <p:spPr>
          <a:xfrm>
            <a:off x="1641203" y="4724072"/>
            <a:ext cx="936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$</a:t>
            </a:r>
            <a:r>
              <a:rPr lang="en-US" sz="1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980 Tablet</a:t>
            </a:r>
            <a:endParaRPr lang="bg-BG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683208" y="4641848"/>
            <a:ext cx="1117614" cy="48542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5" name="Rectangle 64"/>
          <p:cNvSpPr/>
          <p:nvPr/>
        </p:nvSpPr>
        <p:spPr>
          <a:xfrm>
            <a:off x="2737709" y="4722471"/>
            <a:ext cx="1008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$</a:t>
            </a:r>
            <a:r>
              <a:rPr lang="en-US" sz="1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209 Laptop</a:t>
            </a:r>
            <a:endParaRPr lang="bg-BG" sz="1600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857267" y="4641848"/>
            <a:ext cx="936867" cy="4854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1" name="Rectangle 70"/>
          <p:cNvSpPr/>
          <p:nvPr/>
        </p:nvSpPr>
        <p:spPr>
          <a:xfrm>
            <a:off x="3902543" y="4722471"/>
            <a:ext cx="8915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$</a:t>
            </a:r>
            <a:r>
              <a:rPr lang="en-US" sz="1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59 Phone</a:t>
            </a:r>
            <a:endParaRPr lang="bg-BG" sz="1600" dirty="0">
              <a:solidFill>
                <a:schemeClr val="accent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579" y="4641848"/>
            <a:ext cx="887363" cy="48542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3" name="Rectangle 72"/>
          <p:cNvSpPr/>
          <p:nvPr/>
        </p:nvSpPr>
        <p:spPr>
          <a:xfrm>
            <a:off x="4884810" y="4722471"/>
            <a:ext cx="809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$</a:t>
            </a:r>
            <a:r>
              <a:rPr lang="en-US" sz="1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589 Pod</a:t>
            </a:r>
            <a:endParaRPr lang="bg-BG" sz="1600" dirty="0">
              <a:solidFill>
                <a:schemeClr val="tx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59734" y="524987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800" dirty="0">
                <a:solidFill>
                  <a:schemeClr val="accent5"/>
                </a:solidFill>
                <a:latin typeface="Sosa" pitchFamily="2" charset="0"/>
              </a:rPr>
              <a:t>Ä</a:t>
            </a:r>
            <a:endParaRPr lang="bg-BG" sz="4800" dirty="0">
              <a:solidFill>
                <a:schemeClr val="accent5"/>
              </a:solidFill>
            </a:endParaRPr>
          </a:p>
        </p:txBody>
      </p:sp>
      <p:graphicFrame>
        <p:nvGraphicFramePr>
          <p:cNvPr id="87" name="Chart 86"/>
          <p:cNvGraphicFramePr/>
          <p:nvPr>
            <p:extLst>
              <p:ext uri="{D42A27DB-BD31-4B8C-83A1-F6EECF244321}">
                <p14:modId xmlns:p14="http://schemas.microsoft.com/office/powerpoint/2010/main" val="3222906076"/>
              </p:ext>
            </p:extLst>
          </p:nvPr>
        </p:nvGraphicFramePr>
        <p:xfrm>
          <a:off x="5969672" y="1300436"/>
          <a:ext cx="4670105" cy="3292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Rectangle 87"/>
          <p:cNvSpPr/>
          <p:nvPr/>
        </p:nvSpPr>
        <p:spPr>
          <a:xfrm>
            <a:off x="6474179" y="4641848"/>
            <a:ext cx="1035027" cy="4854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9" name="Rectangle 88"/>
          <p:cNvSpPr/>
          <p:nvPr/>
        </p:nvSpPr>
        <p:spPr>
          <a:xfrm>
            <a:off x="6523647" y="4724072"/>
            <a:ext cx="936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$</a:t>
            </a:r>
            <a:r>
              <a:rPr lang="en-US" sz="16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980 Tablet</a:t>
            </a:r>
            <a:endParaRPr lang="bg-BG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565652" y="4641848"/>
            <a:ext cx="1117614" cy="48542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1" name="Rectangle 90"/>
          <p:cNvSpPr/>
          <p:nvPr/>
        </p:nvSpPr>
        <p:spPr>
          <a:xfrm>
            <a:off x="7620153" y="4722471"/>
            <a:ext cx="1008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$</a:t>
            </a:r>
            <a:r>
              <a:rPr lang="en-US" sz="16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209 Laptop</a:t>
            </a:r>
            <a:endParaRPr lang="bg-BG" sz="1600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739711" y="4641848"/>
            <a:ext cx="936867" cy="4854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3" name="Rectangle 92"/>
          <p:cNvSpPr/>
          <p:nvPr/>
        </p:nvSpPr>
        <p:spPr>
          <a:xfrm>
            <a:off x="8784987" y="4722471"/>
            <a:ext cx="8915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$</a:t>
            </a:r>
            <a:r>
              <a:rPr lang="en-US" sz="16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59 Phone</a:t>
            </a:r>
            <a:endParaRPr lang="bg-BG" sz="1600" dirty="0">
              <a:solidFill>
                <a:schemeClr val="accent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733023" y="4641848"/>
            <a:ext cx="887363" cy="48542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5" name="Rectangle 94"/>
          <p:cNvSpPr/>
          <p:nvPr/>
        </p:nvSpPr>
        <p:spPr>
          <a:xfrm>
            <a:off x="9767254" y="4722471"/>
            <a:ext cx="809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$</a:t>
            </a:r>
            <a:r>
              <a:rPr lang="en-US" sz="16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589 Pod</a:t>
            </a:r>
            <a:endParaRPr lang="bg-BG" sz="1600" dirty="0">
              <a:solidFill>
                <a:schemeClr val="tx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0" y="5383530"/>
            <a:ext cx="12192000" cy="1474469"/>
          </a:xfrm>
          <a:prstGeom prst="rect">
            <a:avLst/>
          </a:prstGeom>
          <a:solidFill>
            <a:schemeClr val="accent6">
              <a:lumMod val="90000"/>
              <a:lumOff val="1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5" name="Rectangle 74"/>
          <p:cNvSpPr/>
          <p:nvPr/>
        </p:nvSpPr>
        <p:spPr>
          <a:xfrm>
            <a:off x="1496483" y="5560791"/>
            <a:ext cx="43285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378927" y="5560791"/>
            <a:ext cx="43285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336521" y="628659"/>
            <a:ext cx="21387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Sales 2012</a:t>
            </a:r>
            <a:endParaRPr lang="bg-BG" sz="4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102329" y="524987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800" dirty="0">
                <a:solidFill>
                  <a:schemeClr val="accent5"/>
                </a:solidFill>
                <a:latin typeface="Sosa" pitchFamily="2" charset="0"/>
              </a:rPr>
              <a:t>Ä</a:t>
            </a:r>
            <a:endParaRPr lang="bg-BG" sz="4800" dirty="0">
              <a:solidFill>
                <a:schemeClr val="accent5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079116" y="628659"/>
            <a:ext cx="21387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Sales 2013</a:t>
            </a:r>
            <a:endParaRPr lang="bg-BG" sz="4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</p:sp>
    </p:spTree>
    <p:extLst>
      <p:ext uri="{BB962C8B-B14F-4D97-AF65-F5344CB8AC3E}">
        <p14:creationId xmlns:p14="http://schemas.microsoft.com/office/powerpoint/2010/main" val="25377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Asia</a:t>
            </a:r>
            <a:r>
              <a:rPr lang="bg-BG" dirty="0" smtClean="0"/>
              <a:t> </a:t>
            </a:r>
            <a:r>
              <a:rPr lang="en-US" dirty="0" smtClean="0"/>
              <a:t>Business Partnership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33</a:t>
            </a:fld>
            <a:endParaRPr lang="bg-BG" dirty="0"/>
          </a:p>
        </p:txBody>
      </p:sp>
      <p:sp>
        <p:nvSpPr>
          <p:cNvPr id="17" name="Oval 16"/>
          <p:cNvSpPr/>
          <p:nvPr/>
        </p:nvSpPr>
        <p:spPr>
          <a:xfrm>
            <a:off x="2113566" y="1791083"/>
            <a:ext cx="834189" cy="83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dirty="0" smtClean="0">
                <a:solidFill>
                  <a:schemeClr val="bg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А</a:t>
            </a:r>
            <a:endParaRPr lang="en-US" sz="2800" dirty="0">
              <a:solidFill>
                <a:schemeClr val="bg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71819" y="1885011"/>
            <a:ext cx="291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113566" y="2757083"/>
            <a:ext cx="834189" cy="834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</a:t>
            </a:r>
            <a:endParaRPr lang="en-US" sz="2800" dirty="0">
              <a:solidFill>
                <a:schemeClr val="bg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971819" y="2851011"/>
            <a:ext cx="291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Oiste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ramondos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133769" y="3723083"/>
            <a:ext cx="834189" cy="8341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</a:t>
            </a:r>
            <a:endParaRPr lang="en-US" sz="2800" dirty="0">
              <a:solidFill>
                <a:schemeClr val="bg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92022" y="3817011"/>
            <a:ext cx="291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Rote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ramondos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133769" y="4689083"/>
            <a:ext cx="834189" cy="8341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</a:t>
            </a:r>
            <a:endParaRPr lang="en-US" sz="2800" dirty="0">
              <a:solidFill>
                <a:schemeClr val="bg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992022" y="4783011"/>
            <a:ext cx="291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Rote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ramondos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392797" y="1791083"/>
            <a:ext cx="834189" cy="83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</a:t>
            </a:r>
            <a:endParaRPr lang="en-US" sz="2800" dirty="0">
              <a:solidFill>
                <a:schemeClr val="tx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51050" y="1885011"/>
            <a:ext cx="291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392797" y="2757083"/>
            <a:ext cx="834189" cy="8341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</a:t>
            </a:r>
            <a:endParaRPr lang="en-US" sz="2800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51050" y="2851011"/>
            <a:ext cx="291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Oiste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ramondos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413000" y="3723083"/>
            <a:ext cx="834189" cy="83418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</a:t>
            </a:r>
            <a:endParaRPr lang="en-US" sz="2800" dirty="0">
              <a:solidFill>
                <a:schemeClr val="accent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71253" y="3817011"/>
            <a:ext cx="291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Rote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ramondos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6413000" y="4689083"/>
            <a:ext cx="834189" cy="834189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</a:t>
            </a:r>
            <a:endParaRPr lang="en-US" sz="2800" dirty="0">
              <a:solidFill>
                <a:schemeClr val="tx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271253" y="4783011"/>
            <a:ext cx="291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Rote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ramondos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802558" y="2048910"/>
            <a:ext cx="597952" cy="31853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 rot="5400000">
            <a:off x="1800704" y="3980208"/>
            <a:ext cx="597952" cy="31853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 rot="5400000">
            <a:off x="1797697" y="3014208"/>
            <a:ext cx="597952" cy="31853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 rot="5400000">
            <a:off x="1797697" y="4937585"/>
            <a:ext cx="597952" cy="31853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942241" y="1791083"/>
            <a:ext cx="117910" cy="37321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65954" y="2190043"/>
            <a:ext cx="2325511" cy="106115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Rectangle 22"/>
          <p:cNvSpPr/>
          <p:nvPr/>
        </p:nvSpPr>
        <p:spPr>
          <a:xfrm>
            <a:off x="1365953" y="3251199"/>
            <a:ext cx="2325511" cy="1501422"/>
          </a:xfrm>
          <a:prstGeom prst="rect">
            <a:avLst/>
          </a:prstGeom>
          <a:solidFill>
            <a:schemeClr val="accent5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ectangle 23"/>
          <p:cNvSpPr/>
          <p:nvPr/>
        </p:nvSpPr>
        <p:spPr>
          <a:xfrm>
            <a:off x="3725334" y="2190043"/>
            <a:ext cx="2325511" cy="1061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ectangle 24"/>
          <p:cNvSpPr/>
          <p:nvPr/>
        </p:nvSpPr>
        <p:spPr>
          <a:xfrm>
            <a:off x="3725333" y="3251199"/>
            <a:ext cx="2325511" cy="1501422"/>
          </a:xfrm>
          <a:prstGeom prst="rect">
            <a:avLst/>
          </a:prstGeom>
          <a:solidFill>
            <a:schemeClr val="accent5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Rectangle 25"/>
          <p:cNvSpPr/>
          <p:nvPr/>
        </p:nvSpPr>
        <p:spPr>
          <a:xfrm>
            <a:off x="6084710" y="2190043"/>
            <a:ext cx="2325511" cy="1061156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ectangle 26"/>
          <p:cNvSpPr/>
          <p:nvPr/>
        </p:nvSpPr>
        <p:spPr>
          <a:xfrm>
            <a:off x="6084709" y="3251199"/>
            <a:ext cx="2325511" cy="1501422"/>
          </a:xfrm>
          <a:prstGeom prst="rect">
            <a:avLst/>
          </a:prstGeom>
          <a:solidFill>
            <a:schemeClr val="accent5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Rectangle 27"/>
          <p:cNvSpPr/>
          <p:nvPr/>
        </p:nvSpPr>
        <p:spPr>
          <a:xfrm>
            <a:off x="8444089" y="2190043"/>
            <a:ext cx="2325511" cy="1061156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Rectangle 28"/>
          <p:cNvSpPr/>
          <p:nvPr/>
        </p:nvSpPr>
        <p:spPr>
          <a:xfrm>
            <a:off x="8444088" y="3251199"/>
            <a:ext cx="2325511" cy="1501422"/>
          </a:xfrm>
          <a:prstGeom prst="rect">
            <a:avLst/>
          </a:prstGeom>
          <a:solidFill>
            <a:schemeClr val="accent5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Rectangle 9"/>
          <p:cNvSpPr/>
          <p:nvPr/>
        </p:nvSpPr>
        <p:spPr>
          <a:xfrm>
            <a:off x="2128598" y="2305122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800" dirty="0">
                <a:solidFill>
                  <a:schemeClr val="accent5"/>
                </a:solidFill>
                <a:latin typeface="Sosa" pitchFamily="2" charset="0"/>
              </a:rPr>
              <a:t>A</a:t>
            </a:r>
            <a:endParaRPr lang="bg-BG" sz="4800" dirty="0">
              <a:solidFill>
                <a:schemeClr val="accent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13626" y="2366678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400" dirty="0">
                <a:solidFill>
                  <a:schemeClr val="accent5"/>
                </a:solidFill>
                <a:latin typeface="Sosa" pitchFamily="2" charset="0"/>
              </a:rPr>
              <a:t>l</a:t>
            </a:r>
            <a:endParaRPr lang="bg-BG" sz="4400" dirty="0">
              <a:solidFill>
                <a:schemeClr val="accent5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52777" y="2335901"/>
            <a:ext cx="9893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400" dirty="0">
                <a:solidFill>
                  <a:schemeClr val="accent5"/>
                </a:solidFill>
                <a:latin typeface="Sosa" pitchFamily="2" charset="0"/>
              </a:rPr>
              <a:t> &gt; </a:t>
            </a:r>
            <a:endParaRPr lang="bg-BG" sz="4400" dirty="0">
              <a:solidFill>
                <a:schemeClr val="accent5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32381" y="2335899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400" dirty="0">
                <a:solidFill>
                  <a:schemeClr val="accent5"/>
                </a:solidFill>
                <a:latin typeface="Sosa" pitchFamily="2" charset="0"/>
              </a:rPr>
              <a:t>ğ</a:t>
            </a:r>
            <a:endParaRPr lang="bg-BG" sz="4400" dirty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73741" y="3993016"/>
            <a:ext cx="21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1396" y="3993016"/>
            <a:ext cx="21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89048" y="3993016"/>
            <a:ext cx="21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46702" y="3993016"/>
            <a:ext cx="21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29825" y="335480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Photos Rating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15914" y="335480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Sales Rating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635991" y="3354800"/>
            <a:ext cx="120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Games Rating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802985" y="3354800"/>
            <a:ext cx="1616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Remarketing Rating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838496" y="36488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latin typeface="Sosa" pitchFamily="2" charset="0"/>
              </a:rPr>
              <a:t>e</a:t>
            </a:r>
            <a:endParaRPr lang="bg-BG" dirty="0"/>
          </a:p>
        </p:txBody>
      </p:sp>
      <p:sp>
        <p:nvSpPr>
          <p:cNvPr id="41" name="Rectangle 40"/>
          <p:cNvSpPr/>
          <p:nvPr/>
        </p:nvSpPr>
        <p:spPr>
          <a:xfrm>
            <a:off x="2073888" y="36488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latin typeface="Sosa" pitchFamily="2" charset="0"/>
              </a:rPr>
              <a:t>e</a:t>
            </a:r>
            <a:endParaRPr lang="bg-BG" dirty="0"/>
          </a:p>
        </p:txBody>
      </p:sp>
      <p:sp>
        <p:nvSpPr>
          <p:cNvPr id="42" name="Rectangle 41"/>
          <p:cNvSpPr/>
          <p:nvPr/>
        </p:nvSpPr>
        <p:spPr>
          <a:xfrm>
            <a:off x="2309280" y="36488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latin typeface="Sosa" pitchFamily="2" charset="0"/>
              </a:rPr>
              <a:t>e</a:t>
            </a:r>
            <a:endParaRPr lang="bg-BG" dirty="0"/>
          </a:p>
        </p:txBody>
      </p:sp>
      <p:sp>
        <p:nvSpPr>
          <p:cNvPr id="43" name="Rectangle 42"/>
          <p:cNvSpPr/>
          <p:nvPr/>
        </p:nvSpPr>
        <p:spPr>
          <a:xfrm>
            <a:off x="2544672" y="36488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6">
                    <a:lumMod val="75000"/>
                    <a:lumOff val="25000"/>
                  </a:schemeClr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80066" y="36488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6">
                    <a:lumMod val="75000"/>
                    <a:lumOff val="25000"/>
                  </a:schemeClr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181748" y="36545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bg1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17140" y="36545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bg1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52532" y="36545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bg1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87924" y="36545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bg1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123318" y="36545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6">
                    <a:lumMod val="75000"/>
                    <a:lumOff val="25000"/>
                  </a:schemeClr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578154" y="36430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4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accent4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813546" y="36430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4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accent4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48938" y="36430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6">
                    <a:lumMod val="75000"/>
                    <a:lumOff val="25000"/>
                  </a:schemeClr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84330" y="36430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6">
                    <a:lumMod val="75000"/>
                    <a:lumOff val="25000"/>
                  </a:schemeClr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519724" y="36430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6">
                    <a:lumMod val="75000"/>
                    <a:lumOff val="25000"/>
                  </a:schemeClr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09134" y="3620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tx2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144526" y="3620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tx2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379918" y="3620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tx2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615310" y="3620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tx2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9850704" y="3620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tx2"/>
                </a:solidFill>
                <a:latin typeface="Sosa" pitchFamily="2" charset="0"/>
              </a:rPr>
              <a:t>e</a:t>
            </a:r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391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Weekend Guide 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35</a:t>
            </a:fld>
            <a:endParaRPr lang="bg-BG" dirty="0"/>
          </a:p>
        </p:txBody>
      </p:sp>
      <p:sp>
        <p:nvSpPr>
          <p:cNvPr id="4" name="Teardrop 3"/>
          <p:cNvSpPr/>
          <p:nvPr/>
        </p:nvSpPr>
        <p:spPr>
          <a:xfrm>
            <a:off x="1355272" y="3723455"/>
            <a:ext cx="1649185" cy="1649185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/>
          <p:cNvSpPr/>
          <p:nvPr/>
        </p:nvSpPr>
        <p:spPr>
          <a:xfrm rot="16200000">
            <a:off x="3053441" y="3723455"/>
            <a:ext cx="1649185" cy="1649185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/>
          <p:cNvSpPr/>
          <p:nvPr/>
        </p:nvSpPr>
        <p:spPr>
          <a:xfrm flipV="1">
            <a:off x="1355272" y="2041611"/>
            <a:ext cx="1649185" cy="1649185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/>
          <p:cNvSpPr/>
          <p:nvPr/>
        </p:nvSpPr>
        <p:spPr>
          <a:xfrm rot="5400000" flipV="1">
            <a:off x="3053441" y="2041611"/>
            <a:ext cx="1649185" cy="1649185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35984" y="248764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</a:t>
            </a:r>
            <a:endParaRPr lang="en-US" sz="4400" dirty="0">
              <a:solidFill>
                <a:schemeClr val="accent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13713" y="2487647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</a:t>
            </a:r>
            <a:endParaRPr lang="en-US" sz="4400" dirty="0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5672" y="4174273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</a:t>
            </a:r>
            <a:endParaRPr lang="en-US" sz="4400" dirty="0">
              <a:solidFill>
                <a:schemeClr val="accent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2170" y="4185358"/>
            <a:ext cx="976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  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16436" y="1995414"/>
            <a:ext cx="6025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Flight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ipsum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dolor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16435" y="3236922"/>
            <a:ext cx="6025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Making Pictures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16434" y="4341594"/>
            <a:ext cx="6025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Luggage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43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958" y="0"/>
            <a:ext cx="6092042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3" name="Rectangle 32"/>
          <p:cNvSpPr/>
          <p:nvPr/>
        </p:nvSpPr>
        <p:spPr>
          <a:xfrm>
            <a:off x="1220586" y="346755"/>
            <a:ext cx="3650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Conference Dates</a:t>
            </a:r>
            <a:endParaRPr lang="bg-BG" sz="48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69436" y="1008475"/>
            <a:ext cx="3153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Myriad Pro Light" panose="020B0403030403020204" pitchFamily="34" charset="0"/>
              </a:rPr>
              <a:t>STRATEGY PRESENTATION TEMPLATE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74713" y="3709579"/>
            <a:ext cx="13933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  </a:t>
            </a:r>
            <a:endParaRPr lang="bg-BG" sz="6600" dirty="0">
              <a:solidFill>
                <a:schemeClr val="accent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022417" y="3794376"/>
            <a:ext cx="2982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79428" y="4755404"/>
            <a:ext cx="3925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87160" y="5452759"/>
            <a:ext cx="3925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69326" y="1820472"/>
            <a:ext cx="854904" cy="157077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5" name="Rectangle 34"/>
          <p:cNvSpPr/>
          <p:nvPr/>
        </p:nvSpPr>
        <p:spPr>
          <a:xfrm>
            <a:off x="2063516" y="1818912"/>
            <a:ext cx="854904" cy="157077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6" name="Rectangle 35"/>
          <p:cNvSpPr/>
          <p:nvPr/>
        </p:nvSpPr>
        <p:spPr>
          <a:xfrm>
            <a:off x="3178084" y="1814796"/>
            <a:ext cx="854904" cy="1570774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7" name="Rectangle 36"/>
          <p:cNvSpPr/>
          <p:nvPr/>
        </p:nvSpPr>
        <p:spPr>
          <a:xfrm>
            <a:off x="4072274" y="1813236"/>
            <a:ext cx="854904" cy="1570774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5" name="Rectangle 44"/>
          <p:cNvSpPr/>
          <p:nvPr/>
        </p:nvSpPr>
        <p:spPr>
          <a:xfrm>
            <a:off x="1251214" y="1861256"/>
            <a:ext cx="6767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</a:t>
            </a:r>
            <a:endParaRPr lang="bg-BG" sz="9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144050" y="1861256"/>
            <a:ext cx="6767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4</a:t>
            </a:r>
            <a:endParaRPr lang="bg-BG" sz="9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276145" y="1875107"/>
            <a:ext cx="6767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</a:t>
            </a:r>
            <a:endParaRPr lang="bg-BG" sz="9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157030" y="1875107"/>
            <a:ext cx="6767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0</a:t>
            </a:r>
            <a:endParaRPr lang="bg-BG" sz="9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3014469" y="2544210"/>
            <a:ext cx="62801" cy="628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5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3014469" y="2628472"/>
            <a:ext cx="62801" cy="628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5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96544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Professional Web Site Structure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37</a:t>
            </a:fld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1759353" y="1815147"/>
            <a:ext cx="937548" cy="308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754776" y="1809162"/>
            <a:ext cx="937548" cy="308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750199" y="1808767"/>
            <a:ext cx="937548" cy="308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45622" y="1807977"/>
            <a:ext cx="937548" cy="308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59353" y="2222337"/>
            <a:ext cx="3923817" cy="1018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759351" y="4207249"/>
            <a:ext cx="1932973" cy="10185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50198" y="4207249"/>
            <a:ext cx="1932971" cy="10185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759353" y="3346527"/>
            <a:ext cx="3923817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759352" y="3444243"/>
            <a:ext cx="3923817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59352" y="3543361"/>
            <a:ext cx="3923817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759351" y="3641077"/>
            <a:ext cx="3923817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759353" y="3741057"/>
            <a:ext cx="3923817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759352" y="3838773"/>
            <a:ext cx="3923817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759352" y="3937891"/>
            <a:ext cx="3923817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759351" y="4035607"/>
            <a:ext cx="3923817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759351" y="5332746"/>
            <a:ext cx="3923817" cy="340346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53968" y="432235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800" dirty="0">
                <a:solidFill>
                  <a:schemeClr val="accent5"/>
                </a:solidFill>
                <a:latin typeface="Sosa" pitchFamily="2" charset="0"/>
              </a:rPr>
              <a:t>A</a:t>
            </a:r>
            <a:endParaRPr lang="bg-BG" sz="2800" dirty="0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8602" y="248385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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3292" y="249439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Home Slider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329735" y="4648737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44814" y="432370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800" dirty="0">
                <a:solidFill>
                  <a:schemeClr val="accent5"/>
                </a:solidFill>
                <a:latin typeface="Sosa" pitchFamily="2" charset="0"/>
              </a:rPr>
              <a:t>A</a:t>
            </a:r>
            <a:endParaRPr lang="bg-BG" sz="2800" dirty="0">
              <a:solidFill>
                <a:schemeClr val="accent5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320581" y="4650089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390078" y="5303760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Footer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220048" y="535455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1200" dirty="0">
                <a:solidFill>
                  <a:schemeClr val="accent5"/>
                </a:solidFill>
                <a:latin typeface="Sosa" pitchFamily="2" charset="0"/>
              </a:rPr>
              <a:t>ą</a:t>
            </a:r>
            <a:endParaRPr lang="bg-BG" sz="1200" dirty="0">
              <a:solidFill>
                <a:schemeClr val="accent5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759351" y="535455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1200" dirty="0">
                <a:solidFill>
                  <a:schemeClr val="accent5"/>
                </a:solidFill>
                <a:latin typeface="Sosa" pitchFamily="2" charset="0"/>
              </a:rPr>
              <a:t>v</a:t>
            </a:r>
            <a:endParaRPr lang="bg-BG" sz="1200" dirty="0">
              <a:solidFill>
                <a:schemeClr val="accent5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986944" y="5354551"/>
            <a:ext cx="327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</a:t>
            </a:r>
            <a:endParaRPr lang="bg-BG" sz="1200" dirty="0">
              <a:solidFill>
                <a:schemeClr val="accent5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926444" y="177563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Home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5152" y="1775638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About Us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801305" y="1775638"/>
            <a:ext cx="827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806004" y="1775638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Contacts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92345" y="3318276"/>
            <a:ext cx="799957" cy="799957"/>
          </a:xfrm>
          <a:prstGeom prst="ellipse">
            <a:avLst/>
          </a:prstGeom>
          <a:solidFill>
            <a:schemeClr val="tx2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353929" y="3413925"/>
            <a:ext cx="6767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Text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766701" y="1731985"/>
            <a:ext cx="49012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Main Menu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766699" y="2786446"/>
            <a:ext cx="4901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Index Content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766697" y="4024032"/>
            <a:ext cx="49012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 Images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haralam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de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ambe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lorem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akura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766697" y="4883817"/>
            <a:ext cx="49012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Home Slider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et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6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" name="Oval 5"/>
          <p:cNvSpPr/>
          <p:nvPr/>
        </p:nvSpPr>
        <p:spPr>
          <a:xfrm>
            <a:off x="4584031" y="1842837"/>
            <a:ext cx="3248526" cy="32485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Oval 41"/>
          <p:cNvSpPr/>
          <p:nvPr/>
        </p:nvSpPr>
        <p:spPr>
          <a:xfrm>
            <a:off x="4660231" y="1919037"/>
            <a:ext cx="3096126" cy="309612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3" name="Oval 42"/>
          <p:cNvSpPr/>
          <p:nvPr/>
        </p:nvSpPr>
        <p:spPr>
          <a:xfrm>
            <a:off x="4736431" y="1995237"/>
            <a:ext cx="2943726" cy="294372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Oval 43"/>
          <p:cNvSpPr/>
          <p:nvPr/>
        </p:nvSpPr>
        <p:spPr>
          <a:xfrm>
            <a:off x="4830261" y="2071437"/>
            <a:ext cx="2791326" cy="2791326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5255145" y="2353996"/>
            <a:ext cx="194155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9600" dirty="0">
                <a:solidFill>
                  <a:schemeClr val="accent5"/>
                </a:solidFill>
                <a:latin typeface="Sosa" pitchFamily="2" charset="0"/>
              </a:rPr>
              <a:t> : </a:t>
            </a:r>
            <a:endParaRPr lang="bg-BG" sz="9600" dirty="0">
              <a:solidFill>
                <a:schemeClr val="accent5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447092" y="3584357"/>
            <a:ext cx="15224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Teletex</a:t>
            </a:r>
            <a:endParaRPr lang="bg-BG" sz="48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046471" y="2541878"/>
            <a:ext cx="3060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Cinema Max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0968" y="2541878"/>
            <a:ext cx="32779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                              Program Five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364054" y="2553910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2400" dirty="0">
              <a:solidFill>
                <a:schemeClr val="accent5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05543" y="2553910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2400" dirty="0">
              <a:solidFill>
                <a:schemeClr val="accent5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</p:sp>
    </p:spTree>
    <p:extLst>
      <p:ext uri="{BB962C8B-B14F-4D97-AF65-F5344CB8AC3E}">
        <p14:creationId xmlns:p14="http://schemas.microsoft.com/office/powerpoint/2010/main" val="20203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Most Wanted Services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39</a:t>
            </a:fld>
            <a:endParaRPr lang="bg-BG" dirty="0"/>
          </a:p>
        </p:txBody>
      </p:sp>
      <p:sp>
        <p:nvSpPr>
          <p:cNvPr id="26" name="Pie 25"/>
          <p:cNvSpPr/>
          <p:nvPr/>
        </p:nvSpPr>
        <p:spPr>
          <a:xfrm>
            <a:off x="4451690" y="2121574"/>
            <a:ext cx="2983828" cy="2983828"/>
          </a:xfrm>
          <a:prstGeom prst="pie">
            <a:avLst>
              <a:gd name="adj1" fmla="val 16133040"/>
              <a:gd name="adj2" fmla="val 6296167"/>
            </a:avLst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Pie 26"/>
          <p:cNvSpPr/>
          <p:nvPr/>
        </p:nvSpPr>
        <p:spPr>
          <a:xfrm>
            <a:off x="4590053" y="2259937"/>
            <a:ext cx="2707103" cy="2707103"/>
          </a:xfrm>
          <a:prstGeom prst="pie">
            <a:avLst>
              <a:gd name="adj1" fmla="val 16133040"/>
              <a:gd name="adj2" fmla="val 8877207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Pie 27"/>
          <p:cNvSpPr/>
          <p:nvPr/>
        </p:nvSpPr>
        <p:spPr>
          <a:xfrm>
            <a:off x="4719939" y="2389823"/>
            <a:ext cx="2447331" cy="2447331"/>
          </a:xfrm>
          <a:prstGeom prst="pie">
            <a:avLst>
              <a:gd name="adj1" fmla="val 16133040"/>
              <a:gd name="adj2" fmla="val 11664375"/>
            </a:avLst>
          </a:prstGeom>
          <a:solidFill>
            <a:schemeClr val="accent4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Pie 28"/>
          <p:cNvSpPr/>
          <p:nvPr/>
        </p:nvSpPr>
        <p:spPr>
          <a:xfrm>
            <a:off x="4856523" y="2526407"/>
            <a:ext cx="2174163" cy="2174163"/>
          </a:xfrm>
          <a:prstGeom prst="pie">
            <a:avLst>
              <a:gd name="adj1" fmla="val 16133040"/>
              <a:gd name="adj2" fmla="val 13324124"/>
            </a:avLst>
          </a:prstGeom>
          <a:solidFill>
            <a:schemeClr val="tx2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73535" y="2643419"/>
            <a:ext cx="1940139" cy="19401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02430" y="2944074"/>
            <a:ext cx="1082348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MOST</a:t>
            </a:r>
          </a:p>
          <a:p>
            <a:pPr algn="ctr"/>
            <a:r>
              <a:rPr lang="en-US" sz="2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POPULAR</a:t>
            </a:r>
          </a:p>
          <a:p>
            <a:pPr algn="ctr"/>
            <a:r>
              <a:rPr lang="en-US" sz="23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SERVICES</a:t>
            </a:r>
            <a:endParaRPr lang="en-US" sz="2300" dirty="0"/>
          </a:p>
        </p:txBody>
      </p:sp>
      <p:sp>
        <p:nvSpPr>
          <p:cNvPr id="33" name="Rectangle 32"/>
          <p:cNvSpPr/>
          <p:nvPr/>
        </p:nvSpPr>
        <p:spPr>
          <a:xfrm>
            <a:off x="1312519" y="1923508"/>
            <a:ext cx="31151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Develop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Acusantium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</a:t>
            </a:r>
          </a:p>
          <a:p>
            <a:pPr algn="just"/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26051" y="1983668"/>
            <a:ext cx="31151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Marketing-Services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Daccusantium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12519" y="3600685"/>
            <a:ext cx="31151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Front-End 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Daccusantium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26051" y="3600685"/>
            <a:ext cx="31151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Web Designer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dicta</a:t>
            </a:r>
          </a:p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22098" y="2187745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37275" y="3784722"/>
            <a:ext cx="602378" cy="771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21687" y="2871773"/>
            <a:ext cx="148608" cy="1486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487515" y="3835280"/>
            <a:ext cx="2283833" cy="346692"/>
          </a:xfrm>
          <a:custGeom>
            <a:avLst/>
            <a:gdLst>
              <a:gd name="connsiteX0" fmla="*/ 0 w 2283833"/>
              <a:gd name="connsiteY0" fmla="*/ 0 h 346692"/>
              <a:gd name="connsiteX1" fmla="*/ 1694457 w 2283833"/>
              <a:gd name="connsiteY1" fmla="*/ 0 h 346692"/>
              <a:gd name="connsiteX2" fmla="*/ 1837467 w 2283833"/>
              <a:gd name="connsiteY2" fmla="*/ 0 h 346692"/>
              <a:gd name="connsiteX3" fmla="*/ 1937141 w 2283833"/>
              <a:gd name="connsiteY3" fmla="*/ 0 h 346692"/>
              <a:gd name="connsiteX4" fmla="*/ 2283833 w 2283833"/>
              <a:gd name="connsiteY4" fmla="*/ 346692 h 34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3833" h="346692">
                <a:moveTo>
                  <a:pt x="0" y="0"/>
                </a:moveTo>
                <a:lnTo>
                  <a:pt x="1694457" y="0"/>
                </a:lnTo>
                <a:lnTo>
                  <a:pt x="1837467" y="0"/>
                </a:lnTo>
                <a:lnTo>
                  <a:pt x="1937141" y="0"/>
                </a:lnTo>
                <a:lnTo>
                  <a:pt x="2283833" y="346692"/>
                </a:lnTo>
              </a:path>
            </a:pathLst>
          </a:custGeom>
          <a:noFill/>
          <a:ln w="19050">
            <a:solidFill>
              <a:schemeClr val="bg1"/>
            </a:solidFill>
            <a:prstDash val="sysDot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19209482">
            <a:off x="6833983" y="2703832"/>
            <a:ext cx="602378" cy="771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892668" y="2223162"/>
            <a:ext cx="833383" cy="720912"/>
          </a:xfrm>
          <a:prstGeom prst="line">
            <a:avLst/>
          </a:prstGeom>
          <a:ln w="19050">
            <a:solidFill>
              <a:srgbClr val="FFC000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6874056" y="3744989"/>
            <a:ext cx="148608" cy="1486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6945813" y="3823304"/>
            <a:ext cx="780238" cy="0"/>
          </a:xfrm>
          <a:prstGeom prst="line">
            <a:avLst/>
          </a:prstGeom>
          <a:ln w="19050">
            <a:solidFill>
              <a:schemeClr val="tx2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818828" y="5265126"/>
            <a:ext cx="616690" cy="378881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6" name="Rectangle 65"/>
          <p:cNvSpPr/>
          <p:nvPr/>
        </p:nvSpPr>
        <p:spPr>
          <a:xfrm>
            <a:off x="6133207" y="5265126"/>
            <a:ext cx="607043" cy="37888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9" name="Rectangle 68"/>
          <p:cNvSpPr/>
          <p:nvPr/>
        </p:nvSpPr>
        <p:spPr>
          <a:xfrm>
            <a:off x="5442834" y="5265126"/>
            <a:ext cx="611794" cy="37888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0" name="Rectangle 69"/>
          <p:cNvSpPr/>
          <p:nvPr/>
        </p:nvSpPr>
        <p:spPr>
          <a:xfrm>
            <a:off x="4753141" y="5265126"/>
            <a:ext cx="611114" cy="3788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Rectangle 22"/>
          <p:cNvSpPr/>
          <p:nvPr/>
        </p:nvSpPr>
        <p:spPr>
          <a:xfrm>
            <a:off x="4805263" y="5274675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53%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5502020" y="5275014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72%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183724" y="5274675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77%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892668" y="5272314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85%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5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0" t="3997" r="90" b="41703"/>
          <a:stretch/>
        </p:blipFill>
        <p:spPr>
          <a:xfrm rot="20821386">
            <a:off x="-1185285" y="-1688141"/>
            <a:ext cx="18463326" cy="10385621"/>
          </a:xfr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2465614"/>
            <a:ext cx="12192000" cy="194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60905" y="2681315"/>
            <a:ext cx="4670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8000" dirty="0" smtClean="0">
                <a:solidFill>
                  <a:schemeClr val="accent3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</a:t>
            </a:r>
            <a:r>
              <a:rPr lang="en-US" sz="6000" dirty="0" smtClean="0">
                <a:solidFill>
                  <a:schemeClr val="accent3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ÉPENDANCES</a:t>
            </a:r>
            <a:endParaRPr lang="en-US" sz="6600" dirty="0">
              <a:solidFill>
                <a:schemeClr val="accent3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5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Provisions </a:t>
            </a:r>
            <a:r>
              <a:rPr lang="en-US" dirty="0" smtClean="0"/>
              <a:t>Of The Structure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40</a:t>
            </a:fld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1447800" y="1854200"/>
            <a:ext cx="9029700" cy="469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72206" y="1376630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8000" dirty="0">
                <a:latin typeface="Sosa" pitchFamily="2" charset="0"/>
              </a:rPr>
              <a:t>›</a:t>
            </a:r>
            <a:endParaRPr lang="en-US" sz="8000" dirty="0"/>
          </a:p>
        </p:txBody>
      </p:sp>
      <p:sp>
        <p:nvSpPr>
          <p:cNvPr id="37" name="Rectangle 36"/>
          <p:cNvSpPr/>
          <p:nvPr/>
        </p:nvSpPr>
        <p:spPr>
          <a:xfrm>
            <a:off x="1905000" y="1861814"/>
            <a:ext cx="1164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 Owner</a:t>
            </a:r>
            <a:endParaRPr lang="bg-BG" sz="2400" dirty="0">
              <a:solidFill>
                <a:schemeClr val="accent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36700" y="188721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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721100" y="2353945"/>
            <a:ext cx="6756400" cy="46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872206" y="1876375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8000" dirty="0">
                <a:solidFill>
                  <a:schemeClr val="bg1"/>
                </a:solidFill>
                <a:latin typeface="Sosa" pitchFamily="2" charset="0"/>
              </a:rPr>
              <a:t>›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65702" y="2361559"/>
            <a:ext cx="1653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Main Manager</a:t>
            </a:r>
            <a:endParaRPr lang="bg-BG" sz="2400" dirty="0">
              <a:solidFill>
                <a:schemeClr val="accent5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97402" y="238695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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67400" y="2844849"/>
            <a:ext cx="4610100" cy="46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872206" y="2367279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8000" dirty="0">
                <a:solidFill>
                  <a:schemeClr val="accent4"/>
                </a:solidFill>
                <a:latin typeface="Sosa" pitchFamily="2" charset="0"/>
              </a:rPr>
              <a:t>›</a:t>
            </a:r>
            <a:endParaRPr lang="en-US" sz="8000" dirty="0">
              <a:solidFill>
                <a:schemeClr val="accent4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26719" y="2852463"/>
            <a:ext cx="1643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Local Manager</a:t>
            </a:r>
            <a:endParaRPr lang="bg-BG" sz="2400" dirty="0">
              <a:solidFill>
                <a:schemeClr val="accent5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958419" y="287786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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979736" y="3348453"/>
            <a:ext cx="2497764" cy="4699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872206" y="2870883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8000" dirty="0">
                <a:solidFill>
                  <a:schemeClr val="tx2"/>
                </a:solidFill>
                <a:latin typeface="Sosa" pitchFamily="2" charset="0"/>
              </a:rPr>
              <a:t>›</a:t>
            </a:r>
            <a:endParaRPr lang="en-US" sz="8000" dirty="0">
              <a:solidFill>
                <a:schemeClr val="tx2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373436" y="3343367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Support</a:t>
            </a:r>
            <a:endParaRPr lang="bg-BG" sz="2400" dirty="0">
              <a:solidFill>
                <a:schemeClr val="accent5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005136" y="336876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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3436" y="2412359"/>
            <a:ext cx="22996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b="1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b="1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abaveros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hava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640400" y="2873383"/>
            <a:ext cx="214735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demotran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zimokeratoas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800454" y="3368767"/>
            <a:ext cx="20683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geoma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error sit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erim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et</a:t>
            </a:r>
          </a:p>
          <a:p>
            <a:pPr algn="just"/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holeman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i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i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i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i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i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i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i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i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884308" y="3876772"/>
            <a:ext cx="21473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arabagoza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18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4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3555" y="2098355"/>
            <a:ext cx="43043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Question Time!</a:t>
            </a:r>
            <a:endParaRPr lang="bg-BG" sz="6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7" t="843" r="14295" b="1823"/>
          <a:stretch/>
        </p:blipFill>
        <p:spPr>
          <a:xfrm>
            <a:off x="2893943" y="2360432"/>
            <a:ext cx="1628889" cy="232203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196841" y="3206351"/>
            <a:ext cx="44575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8118" y="3193518"/>
            <a:ext cx="6720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58118" y="3746161"/>
            <a:ext cx="6720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58118" y="4298804"/>
            <a:ext cx="6720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1850066"/>
            <a:ext cx="116956" cy="11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Rectangle 28"/>
          <p:cNvSpPr/>
          <p:nvPr/>
        </p:nvSpPr>
        <p:spPr>
          <a:xfrm>
            <a:off x="0" y="2994541"/>
            <a:ext cx="116956" cy="1098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Rectangle 29"/>
          <p:cNvSpPr/>
          <p:nvPr/>
        </p:nvSpPr>
        <p:spPr>
          <a:xfrm>
            <a:off x="0" y="4093535"/>
            <a:ext cx="116956" cy="10953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</p:sp>
    </p:spTree>
    <p:extLst>
      <p:ext uri="{BB962C8B-B14F-4D97-AF65-F5344CB8AC3E}">
        <p14:creationId xmlns:p14="http://schemas.microsoft.com/office/powerpoint/2010/main" val="18048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Active Members Online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42</a:t>
            </a:fld>
            <a:endParaRPr lang="bg-BG" dirty="0"/>
          </a:p>
        </p:txBody>
      </p:sp>
      <p:sp>
        <p:nvSpPr>
          <p:cNvPr id="28" name="Oval 27"/>
          <p:cNvSpPr/>
          <p:nvPr/>
        </p:nvSpPr>
        <p:spPr>
          <a:xfrm>
            <a:off x="1717114" y="1985396"/>
            <a:ext cx="1871332" cy="1871332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Pie 5"/>
          <p:cNvSpPr/>
          <p:nvPr/>
        </p:nvSpPr>
        <p:spPr>
          <a:xfrm>
            <a:off x="1717115" y="1985397"/>
            <a:ext cx="1871331" cy="1871331"/>
          </a:xfrm>
          <a:prstGeom prst="pie">
            <a:avLst>
              <a:gd name="adj1" fmla="val 3560961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885482" y="2161246"/>
            <a:ext cx="1534592" cy="15345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TextBox 28"/>
          <p:cNvSpPr txBox="1"/>
          <p:nvPr/>
        </p:nvSpPr>
        <p:spPr>
          <a:xfrm>
            <a:off x="2158895" y="4585037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Members</a:t>
            </a:r>
            <a:endParaRPr lang="bg-BG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5726" y="3554100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000" dirty="0">
                <a:solidFill>
                  <a:schemeClr val="accent2"/>
                </a:solidFill>
                <a:latin typeface="Sosa" pitchFamily="2" charset="0"/>
              </a:rPr>
              <a:t>Č</a:t>
            </a:r>
            <a:endParaRPr lang="bg-BG" sz="6000" dirty="0">
              <a:solidFill>
                <a:schemeClr val="accent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02602" y="4205894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31,556,600</a:t>
            </a:r>
            <a:endParaRPr lang="bg-BG" sz="24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68704" y="1985396"/>
            <a:ext cx="1871332" cy="1871332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Pie 39"/>
          <p:cNvSpPr/>
          <p:nvPr/>
        </p:nvSpPr>
        <p:spPr>
          <a:xfrm>
            <a:off x="3968705" y="1985397"/>
            <a:ext cx="1871331" cy="1871331"/>
          </a:xfrm>
          <a:prstGeom prst="pie">
            <a:avLst>
              <a:gd name="adj1" fmla="val 19306455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10485" y="4585037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Members</a:t>
            </a:r>
            <a:endParaRPr lang="bg-BG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29907" y="3688961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400" dirty="0">
                <a:solidFill>
                  <a:schemeClr val="accent2"/>
                </a:solidFill>
                <a:latin typeface="Sosa" pitchFamily="2" charset="0"/>
              </a:rPr>
              <a:t>ĉ</a:t>
            </a:r>
            <a:endParaRPr lang="bg-BG" sz="4400" dirty="0">
              <a:solidFill>
                <a:schemeClr val="accent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4191" y="4205894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17,356,300</a:t>
            </a:r>
            <a:endParaRPr lang="bg-BG" sz="2400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220294" y="1985396"/>
            <a:ext cx="1871332" cy="1871332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3" name="Pie 52"/>
          <p:cNvSpPr/>
          <p:nvPr/>
        </p:nvSpPr>
        <p:spPr>
          <a:xfrm>
            <a:off x="6220295" y="1985397"/>
            <a:ext cx="1871331" cy="1871331"/>
          </a:xfrm>
          <a:prstGeom prst="pie">
            <a:avLst>
              <a:gd name="adj1" fmla="val 2607215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62075" y="4585037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Members</a:t>
            </a:r>
            <a:endParaRPr lang="bg-BG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630116" y="3512725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600" dirty="0">
                <a:solidFill>
                  <a:schemeClr val="accent2"/>
                </a:solidFill>
                <a:latin typeface="Sosa" pitchFamily="2" charset="0"/>
              </a:rPr>
              <a:t>Ď</a:t>
            </a:r>
            <a:endParaRPr lang="bg-BG" sz="6600" dirty="0">
              <a:solidFill>
                <a:schemeClr val="accent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67496" y="4205894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8,356,100</a:t>
            </a:r>
            <a:endParaRPr lang="bg-BG" sz="2400" dirty="0">
              <a:solidFill>
                <a:schemeClr val="accent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8471885" y="1985396"/>
            <a:ext cx="1871332" cy="1871332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8" name="Pie 67"/>
          <p:cNvSpPr/>
          <p:nvPr/>
        </p:nvSpPr>
        <p:spPr>
          <a:xfrm>
            <a:off x="8471886" y="1985397"/>
            <a:ext cx="1871331" cy="1871331"/>
          </a:xfrm>
          <a:prstGeom prst="pie">
            <a:avLst>
              <a:gd name="adj1" fmla="val 17782005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913666" y="4585037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Members</a:t>
            </a:r>
            <a:endParaRPr lang="bg-BG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9007520" y="365898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800" dirty="0">
                <a:solidFill>
                  <a:schemeClr val="accent2"/>
                </a:solidFill>
                <a:latin typeface="Sosa" pitchFamily="2" charset="0"/>
              </a:rPr>
              <a:t>Ľ</a:t>
            </a:r>
            <a:endParaRPr lang="bg-BG" sz="4800" dirty="0">
              <a:solidFill>
                <a:schemeClr val="accent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819087" y="4205894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2,676,500</a:t>
            </a:r>
            <a:endParaRPr lang="bg-BG" sz="2400" dirty="0">
              <a:solidFill>
                <a:schemeClr val="tx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86868" y="2771209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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40096" y="2781842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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087160" y="2781842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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61571" y="2586705"/>
            <a:ext cx="782419" cy="616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69%</a:t>
            </a:r>
            <a:endParaRPr lang="bg-BG" sz="4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95250" y="4918929"/>
            <a:ext cx="21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139035" y="2152077"/>
            <a:ext cx="1534592" cy="15345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TextBox 49"/>
          <p:cNvSpPr txBox="1"/>
          <p:nvPr/>
        </p:nvSpPr>
        <p:spPr>
          <a:xfrm>
            <a:off x="3846839" y="4918929"/>
            <a:ext cx="21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88112" y="4913862"/>
            <a:ext cx="21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50025" y="4913862"/>
            <a:ext cx="21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14861" y="2583680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87%</a:t>
            </a:r>
            <a:endParaRPr lang="bg-BG" sz="4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6387250" y="2163952"/>
            <a:ext cx="1534592" cy="15345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3" name="TextBox 62"/>
          <p:cNvSpPr txBox="1"/>
          <p:nvPr/>
        </p:nvSpPr>
        <p:spPr>
          <a:xfrm>
            <a:off x="6683735" y="2583680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72%</a:t>
            </a:r>
            <a:endParaRPr lang="bg-BG" sz="4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8634314" y="2161245"/>
            <a:ext cx="1534592" cy="15345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3" name="TextBox 72"/>
          <p:cNvSpPr txBox="1"/>
          <p:nvPr/>
        </p:nvSpPr>
        <p:spPr>
          <a:xfrm>
            <a:off x="8952608" y="2583680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95%</a:t>
            </a:r>
            <a:endParaRPr lang="bg-BG" sz="4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17266" y="0"/>
            <a:ext cx="6091518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endParaRPr lang="bg-BG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01152" y="0"/>
            <a:ext cx="84738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86126" y="346755"/>
            <a:ext cx="36279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Short Lunch Time</a:t>
            </a:r>
            <a:endParaRPr lang="bg-BG" sz="48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3493" y="1008475"/>
            <a:ext cx="3153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Myriad Pro Light" panose="020B0403030403020204" pitchFamily="34" charset="0"/>
              </a:rPr>
              <a:t>STRATEGY PRESENTATION TEMPLATE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35034" y="1839472"/>
            <a:ext cx="43924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 </a:t>
            </a:r>
            <a:r>
              <a:rPr lang="en-US" sz="6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13:00 -13:45</a:t>
            </a:r>
            <a:endParaRPr lang="bg-BG" sz="6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7010" y="1524507"/>
            <a:ext cx="8964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7000" dirty="0">
                <a:solidFill>
                  <a:schemeClr val="accent5"/>
                </a:solidFill>
                <a:latin typeface="Modern Pictograms" panose="02000000000000000000" pitchFamily="50" charset="0"/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3493" y="2855135"/>
            <a:ext cx="34363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</a:t>
            </a: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83319" y="4370429"/>
            <a:ext cx="387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55403" y="2845493"/>
            <a:ext cx="1140364" cy="115975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84537" y="2834608"/>
            <a:ext cx="1140364" cy="11597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13671" y="2834607"/>
            <a:ext cx="1140364" cy="1159755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99" y="3095876"/>
            <a:ext cx="609338" cy="66624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58" y="3079429"/>
            <a:ext cx="685061" cy="685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67" y="3065145"/>
            <a:ext cx="424855" cy="7085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84770" y="2842302"/>
            <a:ext cx="518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84770" y="3394945"/>
            <a:ext cx="518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84770" y="3947588"/>
            <a:ext cx="518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84770" y="4500231"/>
            <a:ext cx="518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184770" y="5052874"/>
            <a:ext cx="518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184770" y="5605515"/>
            <a:ext cx="518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53700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Most Wanted Products Chart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44</a:t>
            </a:fld>
            <a:endParaRPr lang="bg-BG" dirty="0"/>
          </a:p>
        </p:txBody>
      </p:sp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3349333010"/>
              </p:ext>
            </p:extLst>
          </p:nvPr>
        </p:nvGraphicFramePr>
        <p:xfrm>
          <a:off x="652078" y="1588958"/>
          <a:ext cx="6588172" cy="3979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3" name="Rectangle 52"/>
          <p:cNvSpPr/>
          <p:nvPr/>
        </p:nvSpPr>
        <p:spPr>
          <a:xfrm>
            <a:off x="7171577" y="2005669"/>
            <a:ext cx="3991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Laptops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171577" y="2882574"/>
            <a:ext cx="39912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Tablets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171577" y="3681995"/>
            <a:ext cx="39912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Phones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171577" y="4637040"/>
            <a:ext cx="399120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PC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</a:t>
            </a:r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 smtClean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4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455582" y="0"/>
            <a:ext cx="2636874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Rectangle 20"/>
          <p:cNvSpPr/>
          <p:nvPr/>
        </p:nvSpPr>
        <p:spPr>
          <a:xfrm>
            <a:off x="6096000" y="0"/>
            <a:ext cx="2636874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Chord 14"/>
          <p:cNvSpPr/>
          <p:nvPr/>
        </p:nvSpPr>
        <p:spPr>
          <a:xfrm rot="10800000">
            <a:off x="2736080" y="918855"/>
            <a:ext cx="1435461" cy="1435461"/>
          </a:xfrm>
          <a:prstGeom prst="chord">
            <a:avLst>
              <a:gd name="adj1" fmla="val 16200288"/>
              <a:gd name="adj2" fmla="val 5398154"/>
            </a:avLst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Chord 21"/>
          <p:cNvSpPr/>
          <p:nvPr/>
        </p:nvSpPr>
        <p:spPr>
          <a:xfrm>
            <a:off x="8015143" y="4453690"/>
            <a:ext cx="1435461" cy="1435461"/>
          </a:xfrm>
          <a:prstGeom prst="chord">
            <a:avLst>
              <a:gd name="adj1" fmla="val 16200288"/>
              <a:gd name="adj2" fmla="val 5398154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Oval 23"/>
          <p:cNvSpPr/>
          <p:nvPr/>
        </p:nvSpPr>
        <p:spPr>
          <a:xfrm>
            <a:off x="2833017" y="1015792"/>
            <a:ext cx="1241586" cy="1241586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12080" y="4550627"/>
            <a:ext cx="1241586" cy="1241586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3"/>
          <a:stretch/>
        </p:blipFill>
        <p:spPr>
          <a:xfrm>
            <a:off x="3347696" y="1243180"/>
            <a:ext cx="260357" cy="7730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5" r="-9308"/>
          <a:stretch/>
        </p:blipFill>
        <p:spPr>
          <a:xfrm>
            <a:off x="8564602" y="4784885"/>
            <a:ext cx="369017" cy="7730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139850" y="1243180"/>
            <a:ext cx="11977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Male</a:t>
            </a:r>
            <a:endParaRPr lang="bg-BG" sz="48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03152" y="4784885"/>
            <a:ext cx="13885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Fmale</a:t>
            </a:r>
            <a:endParaRPr lang="bg-BG" sz="48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94643" y="2346509"/>
            <a:ext cx="23587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656327" y="1392976"/>
            <a:ext cx="190827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ad 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error sit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des 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</a:t>
            </a: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alor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</a:t>
            </a: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gumnes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</a:t>
            </a:r>
          </a:p>
          <a:p>
            <a:pPr algn="just"/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17603" y="1380143"/>
            <a:ext cx="287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217603" y="1932786"/>
            <a:ext cx="287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7603" y="2485429"/>
            <a:ext cx="287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7603" y="3038072"/>
            <a:ext cx="287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217603" y="3590715"/>
            <a:ext cx="287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17603" y="4143356"/>
            <a:ext cx="287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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68380" y="1988781"/>
            <a:ext cx="1776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srror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alemu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94643" y="3885332"/>
            <a:ext cx="2333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elemansd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aromansd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02690" y="5027749"/>
            <a:ext cx="233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elemansd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aromansd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6404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ize </a:t>
            </a:r>
            <a:r>
              <a:rPr lang="en-US" dirty="0"/>
              <a:t>of the </a:t>
            </a:r>
            <a:r>
              <a:rPr lang="en-US" dirty="0" smtClean="0"/>
              <a:t>Staff Over </a:t>
            </a:r>
            <a:r>
              <a:rPr lang="en-US" dirty="0"/>
              <a:t>the </a:t>
            </a:r>
            <a:r>
              <a:rPr lang="en-US" dirty="0" smtClean="0"/>
              <a:t>Years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46</a:t>
            </a:fld>
            <a:endParaRPr lang="bg-BG" dirty="0"/>
          </a:p>
        </p:txBody>
      </p:sp>
      <p:sp>
        <p:nvSpPr>
          <p:cNvPr id="4" name="Oval 3"/>
          <p:cNvSpPr/>
          <p:nvPr/>
        </p:nvSpPr>
        <p:spPr>
          <a:xfrm>
            <a:off x="1668780" y="2691765"/>
            <a:ext cx="125730" cy="1257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Oval 23"/>
          <p:cNvSpPr/>
          <p:nvPr/>
        </p:nvSpPr>
        <p:spPr>
          <a:xfrm>
            <a:off x="10405110" y="2691765"/>
            <a:ext cx="125730" cy="1257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" name="Straight Connector 5"/>
          <p:cNvCxnSpPr>
            <a:stCxn id="4" idx="6"/>
            <a:endCxn id="24" idx="2"/>
          </p:cNvCxnSpPr>
          <p:nvPr/>
        </p:nvCxnSpPr>
        <p:spPr>
          <a:xfrm>
            <a:off x="1794510" y="2754630"/>
            <a:ext cx="8610600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653407" y="2238950"/>
            <a:ext cx="1031359" cy="1031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Oval 29"/>
          <p:cNvSpPr/>
          <p:nvPr/>
        </p:nvSpPr>
        <p:spPr>
          <a:xfrm>
            <a:off x="6092673" y="2388205"/>
            <a:ext cx="732848" cy="732848"/>
          </a:xfrm>
          <a:prstGeom prst="ellipse">
            <a:avLst/>
          </a:prstGeom>
          <a:solidFill>
            <a:schemeClr val="accent4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Oval 30"/>
          <p:cNvSpPr/>
          <p:nvPr/>
        </p:nvSpPr>
        <p:spPr>
          <a:xfrm>
            <a:off x="2889125" y="2124938"/>
            <a:ext cx="1259384" cy="1259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Oval 31"/>
          <p:cNvSpPr/>
          <p:nvPr/>
        </p:nvSpPr>
        <p:spPr>
          <a:xfrm>
            <a:off x="4027828" y="2448212"/>
            <a:ext cx="612835" cy="612835"/>
          </a:xfrm>
          <a:prstGeom prst="ellipse">
            <a:avLst/>
          </a:prstGeom>
          <a:solidFill>
            <a:schemeClr val="tx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Oval 32"/>
          <p:cNvSpPr/>
          <p:nvPr/>
        </p:nvSpPr>
        <p:spPr>
          <a:xfrm>
            <a:off x="4737289" y="2376775"/>
            <a:ext cx="779809" cy="7798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4" name="Oval 33"/>
          <p:cNvSpPr/>
          <p:nvPr/>
        </p:nvSpPr>
        <p:spPr>
          <a:xfrm>
            <a:off x="5411369" y="2482479"/>
            <a:ext cx="544299" cy="544299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6" name="Oval 35"/>
          <p:cNvSpPr/>
          <p:nvPr/>
        </p:nvSpPr>
        <p:spPr>
          <a:xfrm>
            <a:off x="7918302" y="2282134"/>
            <a:ext cx="944991" cy="944991"/>
          </a:xfrm>
          <a:prstGeom prst="ellipse">
            <a:avLst/>
          </a:prstGeom>
          <a:solidFill>
            <a:schemeClr val="tx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Oval 36"/>
          <p:cNvSpPr/>
          <p:nvPr/>
        </p:nvSpPr>
        <p:spPr>
          <a:xfrm>
            <a:off x="2301043" y="2388206"/>
            <a:ext cx="732848" cy="732848"/>
          </a:xfrm>
          <a:prstGeom prst="ellipse">
            <a:avLst/>
          </a:prstGeom>
          <a:solidFill>
            <a:schemeClr val="accent4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Oval 37"/>
          <p:cNvSpPr/>
          <p:nvPr/>
        </p:nvSpPr>
        <p:spPr>
          <a:xfrm>
            <a:off x="8719672" y="2388206"/>
            <a:ext cx="732848" cy="732848"/>
          </a:xfrm>
          <a:prstGeom prst="ellipse">
            <a:avLst/>
          </a:prstGeom>
          <a:solidFill>
            <a:schemeClr val="accent4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Oval 38"/>
          <p:cNvSpPr/>
          <p:nvPr/>
        </p:nvSpPr>
        <p:spPr>
          <a:xfrm>
            <a:off x="9365707" y="2471447"/>
            <a:ext cx="544299" cy="544299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Oval 39"/>
          <p:cNvSpPr/>
          <p:nvPr/>
        </p:nvSpPr>
        <p:spPr>
          <a:xfrm>
            <a:off x="7587709" y="2535709"/>
            <a:ext cx="461940" cy="461940"/>
          </a:xfrm>
          <a:prstGeom prst="ellipse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Rectangle 41"/>
          <p:cNvSpPr/>
          <p:nvPr/>
        </p:nvSpPr>
        <p:spPr>
          <a:xfrm>
            <a:off x="3177960" y="2528187"/>
            <a:ext cx="67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2004</a:t>
            </a:r>
            <a:endParaRPr lang="en-US" sz="2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582770" y="2605131"/>
            <a:ext cx="473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2010</a:t>
            </a:r>
            <a:endParaRPr lang="en-US" sz="1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64866" y="2528187"/>
            <a:ext cx="67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2011</a:t>
            </a:r>
            <a:endParaRPr lang="en-US" sz="2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18547" y="2574353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2012</a:t>
            </a:r>
            <a:endParaRPr lang="en-US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367689" y="2589742"/>
            <a:ext cx="511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2013</a:t>
            </a:r>
            <a:endParaRPr lang="en-US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810133" y="2528187"/>
            <a:ext cx="67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2009</a:t>
            </a:r>
            <a:endParaRPr lang="en-US" sz="2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61915" y="2558964"/>
            <a:ext cx="595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2008</a:t>
            </a:r>
            <a:endParaRPr lang="en-US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3226" y="2589742"/>
            <a:ext cx="511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2007</a:t>
            </a:r>
            <a:endParaRPr lang="en-US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833207" y="2574353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2006</a:t>
            </a:r>
            <a:endParaRPr lang="en-US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052336" y="2574353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2005</a:t>
            </a:r>
            <a:endParaRPr lang="en-US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359236" y="2558964"/>
            <a:ext cx="595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2003</a:t>
            </a:r>
            <a:endParaRPr lang="en-US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75651" y="3481800"/>
            <a:ext cx="38170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2004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Yomnis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explicabov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41138" y="3473178"/>
            <a:ext cx="38170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2009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u="sng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u="sng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architect.</a:t>
            </a:r>
          </a:p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eatae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b="1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b="1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explicabov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371299" y="3221851"/>
            <a:ext cx="291711" cy="2917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023230" y="2105275"/>
            <a:ext cx="291711" cy="2917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832170" y="3486188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2400" dirty="0">
              <a:solidFill>
                <a:schemeClr val="accent2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689300" y="347756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2400" dirty="0">
              <a:solidFill>
                <a:schemeClr val="accent2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 rot="16200000">
            <a:off x="3273527" y="223675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000" dirty="0">
                <a:solidFill>
                  <a:schemeClr val="bg2"/>
                </a:solidFill>
                <a:latin typeface="Sosa" pitchFamily="2" charset="0"/>
              </a:rPr>
              <a:t>›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rot="5400000">
            <a:off x="6972765" y="2849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bg2"/>
                </a:solidFill>
                <a:latin typeface="Sosa" pitchFamily="2" charset="0"/>
              </a:rPr>
              <a:t>›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7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3810" y="0"/>
            <a:ext cx="8378190" cy="6858000"/>
          </a:xfrm>
          <a:prstGeom prst="rect">
            <a:avLst/>
          </a:prstGeom>
          <a:solidFill>
            <a:schemeClr val="accent5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30" y="2084070"/>
            <a:ext cx="6838950" cy="3352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19950" y="1833975"/>
            <a:ext cx="560070" cy="5600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/>
          <p:cNvSpPr/>
          <p:nvPr/>
        </p:nvSpPr>
        <p:spPr>
          <a:xfrm>
            <a:off x="7257980" y="1845405"/>
            <a:ext cx="506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FontAwesome" pitchFamily="2" charset="0"/>
                <a:cs typeface="Arial" charset="0"/>
              </a:rPr>
              <a:t>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063037" y="3299873"/>
            <a:ext cx="96819" cy="968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Oval 43"/>
          <p:cNvSpPr/>
          <p:nvPr/>
        </p:nvSpPr>
        <p:spPr>
          <a:xfrm>
            <a:off x="8505592" y="3203054"/>
            <a:ext cx="96819" cy="968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Arc 10"/>
          <p:cNvSpPr/>
          <p:nvPr/>
        </p:nvSpPr>
        <p:spPr>
          <a:xfrm rot="19229213">
            <a:off x="5408517" y="2778051"/>
            <a:ext cx="3369191" cy="2074065"/>
          </a:xfrm>
          <a:prstGeom prst="arc">
            <a:avLst>
              <a:gd name="adj1" fmla="val 14707795"/>
              <a:gd name="adj2" fmla="val 997753"/>
            </a:avLst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Arc 9"/>
          <p:cNvSpPr/>
          <p:nvPr/>
        </p:nvSpPr>
        <p:spPr>
          <a:xfrm rot="9734373">
            <a:off x="6689807" y="1807847"/>
            <a:ext cx="3121261" cy="1929278"/>
          </a:xfrm>
          <a:prstGeom prst="arc">
            <a:avLst>
              <a:gd name="adj1" fmla="val 14063829"/>
              <a:gd name="adj2" fmla="val 18509213"/>
            </a:avLst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7822408" y="3755986"/>
            <a:ext cx="96819" cy="96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Oval 12"/>
          <p:cNvSpPr/>
          <p:nvPr/>
        </p:nvSpPr>
        <p:spPr>
          <a:xfrm>
            <a:off x="9052560" y="3366772"/>
            <a:ext cx="96819" cy="96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/>
          <p:cNvSpPr/>
          <p:nvPr/>
        </p:nvSpPr>
        <p:spPr>
          <a:xfrm>
            <a:off x="8466449" y="3841375"/>
            <a:ext cx="560070" cy="5600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/>
          <p:cNvSpPr/>
          <p:nvPr/>
        </p:nvSpPr>
        <p:spPr>
          <a:xfrm>
            <a:off x="8474614" y="386530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</a:t>
            </a:r>
            <a:endParaRPr lang="bg-BG" sz="2800" dirty="0">
              <a:solidFill>
                <a:schemeClr val="accent5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 rot="13745747">
            <a:off x="5335932" y="2858440"/>
            <a:ext cx="3369191" cy="2074065"/>
          </a:xfrm>
          <a:prstGeom prst="arc">
            <a:avLst>
              <a:gd name="adj1" fmla="val 14707795"/>
              <a:gd name="adj2" fmla="val 20703905"/>
            </a:avLst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/>
          <p:cNvSpPr/>
          <p:nvPr/>
        </p:nvSpPr>
        <p:spPr>
          <a:xfrm>
            <a:off x="5190004" y="3974663"/>
            <a:ext cx="560070" cy="5600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/>
          <p:cNvSpPr/>
          <p:nvPr/>
        </p:nvSpPr>
        <p:spPr>
          <a:xfrm>
            <a:off x="5228034" y="3986093"/>
            <a:ext cx="506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FontAwesome" pitchFamily="2" charset="0"/>
                <a:cs typeface="Arial" charset="0"/>
              </a:rPr>
              <a:t>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552745" y="4873504"/>
            <a:ext cx="96819" cy="968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Oval 19"/>
          <p:cNvSpPr/>
          <p:nvPr/>
        </p:nvSpPr>
        <p:spPr>
          <a:xfrm>
            <a:off x="5659351" y="2947896"/>
            <a:ext cx="96819" cy="968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Arc 20"/>
          <p:cNvSpPr/>
          <p:nvPr/>
        </p:nvSpPr>
        <p:spPr>
          <a:xfrm>
            <a:off x="8187649" y="2900667"/>
            <a:ext cx="3121261" cy="1929278"/>
          </a:xfrm>
          <a:prstGeom prst="arc">
            <a:avLst>
              <a:gd name="adj1" fmla="val 14063829"/>
              <a:gd name="adj2" fmla="val 17217248"/>
            </a:avLst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Oval 21"/>
          <p:cNvSpPr/>
          <p:nvPr/>
        </p:nvSpPr>
        <p:spPr>
          <a:xfrm>
            <a:off x="9063192" y="2943946"/>
            <a:ext cx="96819" cy="96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Oval 22"/>
          <p:cNvSpPr/>
          <p:nvPr/>
        </p:nvSpPr>
        <p:spPr>
          <a:xfrm>
            <a:off x="10003140" y="2884903"/>
            <a:ext cx="96819" cy="96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ectangle 23"/>
          <p:cNvSpPr/>
          <p:nvPr/>
        </p:nvSpPr>
        <p:spPr>
          <a:xfrm>
            <a:off x="9314909" y="2264657"/>
            <a:ext cx="560070" cy="5600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ectangle 24"/>
          <p:cNvSpPr/>
          <p:nvPr/>
        </p:nvSpPr>
        <p:spPr>
          <a:xfrm>
            <a:off x="9323074" y="228858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</a:t>
            </a:r>
            <a:endParaRPr lang="bg-BG" sz="2800" dirty="0">
              <a:solidFill>
                <a:schemeClr val="accent5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2272094"/>
            <a:ext cx="116956" cy="1144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ectangle 26"/>
          <p:cNvSpPr/>
          <p:nvPr/>
        </p:nvSpPr>
        <p:spPr>
          <a:xfrm>
            <a:off x="0" y="3416569"/>
            <a:ext cx="116956" cy="10989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Rectangle 27"/>
          <p:cNvSpPr/>
          <p:nvPr/>
        </p:nvSpPr>
        <p:spPr>
          <a:xfrm>
            <a:off x="0" y="4515563"/>
            <a:ext cx="116956" cy="10953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Rectangle 31"/>
          <p:cNvSpPr/>
          <p:nvPr/>
        </p:nvSpPr>
        <p:spPr>
          <a:xfrm>
            <a:off x="-1124" y="1173100"/>
            <a:ext cx="116956" cy="1095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Rectangle 32"/>
          <p:cNvSpPr/>
          <p:nvPr/>
        </p:nvSpPr>
        <p:spPr>
          <a:xfrm>
            <a:off x="6706031" y="5573784"/>
            <a:ext cx="1303569" cy="333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4" name="Rectangle 33"/>
          <p:cNvSpPr/>
          <p:nvPr/>
        </p:nvSpPr>
        <p:spPr>
          <a:xfrm>
            <a:off x="8038342" y="5573784"/>
            <a:ext cx="1494676" cy="333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5" name="Rectangle 34"/>
          <p:cNvSpPr/>
          <p:nvPr/>
        </p:nvSpPr>
        <p:spPr>
          <a:xfrm>
            <a:off x="6722149" y="5586162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FontAwesome" pitchFamily="2" charset="0"/>
                <a:cs typeface="Arial" charset="0"/>
              </a:rPr>
              <a:t></a:t>
            </a:r>
            <a:endParaRPr lang="bg-BG" sz="1600" dirty="0">
              <a:solidFill>
                <a:schemeClr val="bg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50672" y="5569552"/>
            <a:ext cx="1016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Air Transport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997359" y="5583309"/>
            <a:ext cx="441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 </a:t>
            </a:r>
            <a:r>
              <a:rPr lang="en-US" sz="1600" dirty="0" smtClean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</a:t>
            </a:r>
            <a:endParaRPr lang="bg-BG" sz="1600" dirty="0">
              <a:solidFill>
                <a:schemeClr val="accent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29452" y="5581275"/>
            <a:ext cx="1180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Road Transport</a:t>
            </a:r>
            <a:endParaRPr lang="bg-BG" sz="1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68390" y="662262"/>
            <a:ext cx="585936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Our Transport Methods</a:t>
            </a:r>
            <a:endParaRPr lang="bg-BG" sz="59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6175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 Network Accounts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48</a:t>
            </a:fld>
            <a:endParaRPr lang="bg-BG" dirty="0"/>
          </a:p>
        </p:txBody>
      </p:sp>
      <p:sp>
        <p:nvSpPr>
          <p:cNvPr id="4" name="Oval 3"/>
          <p:cNvSpPr/>
          <p:nvPr/>
        </p:nvSpPr>
        <p:spPr>
          <a:xfrm>
            <a:off x="3727807" y="2011386"/>
            <a:ext cx="1342664" cy="1342664"/>
          </a:xfrm>
          <a:prstGeom prst="ellipse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58267" y="2011386"/>
            <a:ext cx="1342664" cy="1342664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88727" y="2011386"/>
            <a:ext cx="1342664" cy="1342664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19187" y="2011386"/>
            <a:ext cx="1342664" cy="1342664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34543" y="2297199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4400" dirty="0">
                <a:solidFill>
                  <a:schemeClr val="accent5"/>
                </a:solidFill>
                <a:latin typeface="Sosa" pitchFamily="2" charset="0"/>
              </a:rPr>
              <a:t>v</a:t>
            </a:r>
            <a:endParaRPr lang="bg-BG" sz="44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86149" y="2297199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4400" dirty="0">
                <a:solidFill>
                  <a:schemeClr val="accent5"/>
                </a:solidFill>
                <a:latin typeface="Sosa" pitchFamily="2" charset="0"/>
              </a:rPr>
              <a:t>x</a:t>
            </a:r>
            <a:endParaRPr lang="bg-BG" sz="4400" dirty="0">
              <a:solidFill>
                <a:schemeClr val="accent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31989" y="2297199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4400" dirty="0">
                <a:solidFill>
                  <a:schemeClr val="accent5"/>
                </a:solidFill>
                <a:latin typeface="Sosa" pitchFamily="2" charset="0"/>
              </a:rPr>
              <a:t>ą</a:t>
            </a:r>
            <a:endParaRPr lang="bg-BG" sz="4400" dirty="0">
              <a:solidFill>
                <a:schemeClr val="accent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80384" y="2297199"/>
            <a:ext cx="7088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</a:t>
            </a:r>
            <a:endParaRPr lang="bg-BG" sz="4400" dirty="0">
              <a:solidFill>
                <a:schemeClr val="accent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9540" y="3639863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Facebook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40123" y="3996034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309M</a:t>
            </a:r>
            <a:endParaRPr lang="bg-BG" sz="24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71636" y="4412729"/>
            <a:ext cx="192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dolar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emen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hoda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de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6387" y="40272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2"/>
                </a:solidFill>
                <a:latin typeface="Sosa" pitchFamily="2" charset="0"/>
              </a:rPr>
              <a:t>Ü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1885" y="5259913"/>
            <a:ext cx="47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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83524" y="3639863"/>
            <a:ext cx="85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Twitter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47584" y="4412729"/>
            <a:ext cx="192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dolar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emen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hoda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de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5169" y="3996034"/>
            <a:ext cx="76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269M</a:t>
            </a:r>
            <a:endParaRPr lang="bg-BG" sz="2400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81434" y="40272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2"/>
                </a:solidFill>
                <a:latin typeface="Sosa" pitchFamily="2" charset="0"/>
              </a:rPr>
              <a:t>Ü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821522" y="5259913"/>
            <a:ext cx="47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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7817" y="3639863"/>
            <a:ext cx="102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Linkedin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23532" y="4379797"/>
            <a:ext cx="192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dolar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emen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hoda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de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94500" y="3996034"/>
            <a:ext cx="76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135M</a:t>
            </a:r>
            <a:endParaRPr lang="bg-BG" sz="2400" dirty="0">
              <a:solidFill>
                <a:schemeClr val="accent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620764" y="40272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2"/>
                </a:solidFill>
                <a:latin typeface="Sosa" pitchFamily="2" charset="0"/>
              </a:rPr>
              <a:t>Ü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49556" y="5259913"/>
            <a:ext cx="47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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42201" y="363986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Vimeo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9481" y="4379796"/>
            <a:ext cx="192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dolar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emen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hoda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de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80432" y="3996034"/>
            <a:ext cx="76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179M</a:t>
            </a:r>
            <a:endParaRPr lang="bg-BG" sz="2400" dirty="0">
              <a:solidFill>
                <a:schemeClr val="tx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821686" y="40272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2"/>
                </a:solidFill>
                <a:latin typeface="Sosa" pitchFamily="2" charset="0"/>
              </a:rPr>
              <a:t>Ü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125505" y="5259913"/>
            <a:ext cx="47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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4872924" y="2596909"/>
            <a:ext cx="150775" cy="15077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03746" y="2596909"/>
            <a:ext cx="150775" cy="15077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134568" y="2596909"/>
            <a:ext cx="150775" cy="15077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0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46204" y="1134776"/>
            <a:ext cx="4699591" cy="4699591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30" y="1883710"/>
            <a:ext cx="2301237" cy="3201721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1055718" y="2226944"/>
            <a:ext cx="2515257" cy="2515257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Oval 26"/>
          <p:cNvSpPr/>
          <p:nvPr/>
        </p:nvSpPr>
        <p:spPr>
          <a:xfrm>
            <a:off x="8621024" y="2226944"/>
            <a:ext cx="2515257" cy="2515257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TextBox 28"/>
          <p:cNvSpPr txBox="1"/>
          <p:nvPr/>
        </p:nvSpPr>
        <p:spPr>
          <a:xfrm>
            <a:off x="1619088" y="2930572"/>
            <a:ext cx="1359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67%</a:t>
            </a:r>
            <a:endParaRPr lang="bg-BG" sz="6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98818" y="2930572"/>
            <a:ext cx="1359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33%</a:t>
            </a:r>
            <a:endParaRPr lang="bg-BG" sz="66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42091" y="2670973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MALE</a:t>
            </a:r>
            <a:endParaRPr lang="bg-BG" sz="2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52896" y="267097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FMALE</a:t>
            </a:r>
            <a:endParaRPr lang="bg-BG" sz="2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8669" y="3840798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88399" y="3840798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3574" y="1781933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600" dirty="0">
                <a:solidFill>
                  <a:schemeClr val="accent6"/>
                </a:solidFill>
                <a:latin typeface="Sosa" pitchFamily="2" charset="0"/>
              </a:rPr>
              <a:t>Ĥ</a:t>
            </a:r>
            <a:endParaRPr lang="bg-BG" sz="6600" dirty="0">
              <a:solidFill>
                <a:schemeClr val="accent6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64872" y="4074263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600" dirty="0">
                <a:solidFill>
                  <a:schemeClr val="accent5"/>
                </a:solidFill>
                <a:latin typeface="Sosa" pitchFamily="2" charset="0"/>
              </a:rPr>
              <a:t>Ĥ</a:t>
            </a:r>
            <a:endParaRPr lang="bg-BG" sz="6600" dirty="0">
              <a:solidFill>
                <a:schemeClr val="accent5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082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3CD29"/>
                </a:solidFill>
              </a:rPr>
              <a:t>Node</a:t>
            </a:r>
            <a:r>
              <a:rPr lang="en-US" dirty="0" smtClean="0">
                <a:solidFill>
                  <a:srgbClr val="026E00"/>
                </a:solidFill>
              </a:rPr>
              <a:t>JS</a:t>
            </a:r>
            <a:endParaRPr lang="bg-BG" sz="4800" dirty="0">
              <a:solidFill>
                <a:srgbClr val="026E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Cross Platform Runtime Environment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5</a:t>
            </a:fld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36" y="1913253"/>
            <a:ext cx="5130800" cy="256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3174" y="4109321"/>
            <a:ext cx="2934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3"/>
                </a:solidFill>
                <a:latin typeface="Karla" pitchFamily="2" charset="0"/>
                <a:ea typeface="Karla" pitchFamily="2" charset="0"/>
              </a:rPr>
              <a:t>TÉLÉCHARGEMENT</a:t>
            </a:r>
            <a:endParaRPr lang="fr-FR" dirty="0" smtClean="0">
              <a:solidFill>
                <a:schemeClr val="accent3"/>
              </a:solidFill>
              <a:latin typeface="Karla" pitchFamily="2" charset="0"/>
              <a:ea typeface="Karla" pitchFamily="2" charset="0"/>
            </a:endParaRPr>
          </a:p>
          <a:p>
            <a:pPr algn="ctr"/>
            <a:r>
              <a:rPr lang="fr-FR" dirty="0" smtClean="0">
                <a:solidFill>
                  <a:schemeClr val="accent2"/>
                </a:solidFill>
                <a:latin typeface="Karla" pitchFamily="2" charset="0"/>
                <a:ea typeface="Karla" pitchFamily="2" charset="0"/>
              </a:rPr>
              <a:t>https</a:t>
            </a:r>
            <a:r>
              <a:rPr lang="fr-FR" dirty="0">
                <a:solidFill>
                  <a:schemeClr val="accent2"/>
                </a:solidFill>
                <a:latin typeface="Karla" pitchFamily="2" charset="0"/>
                <a:ea typeface="Karla" pitchFamily="2" charset="0"/>
              </a:rPr>
              <a:t>://nodejs.org/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3850"/>
            <a:ext cx="5382376" cy="1790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3609">
            <a:off x="5181600" y="1518919"/>
            <a:ext cx="1612900" cy="1209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013" y="3963790"/>
            <a:ext cx="4385887" cy="20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Creative Web Ideas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50</a:t>
            </a:fld>
            <a:endParaRPr lang="bg-BG" dirty="0"/>
          </a:p>
        </p:txBody>
      </p:sp>
      <p:sp>
        <p:nvSpPr>
          <p:cNvPr id="11" name="Rectangle 10"/>
          <p:cNvSpPr/>
          <p:nvPr/>
        </p:nvSpPr>
        <p:spPr>
          <a:xfrm>
            <a:off x="5453677" y="3130926"/>
            <a:ext cx="121058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</a:t>
            </a:r>
            <a:endParaRPr lang="bg-BG" sz="14000" dirty="0">
              <a:solidFill>
                <a:schemeClr val="accent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90639" y="2303099"/>
            <a:ext cx="1031359" cy="1031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Isosceles Triangle 12"/>
          <p:cNvSpPr/>
          <p:nvPr/>
        </p:nvSpPr>
        <p:spPr>
          <a:xfrm rot="6162483">
            <a:off x="5157182" y="3837649"/>
            <a:ext cx="340242" cy="26194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Oval 22"/>
          <p:cNvSpPr/>
          <p:nvPr/>
        </p:nvSpPr>
        <p:spPr>
          <a:xfrm rot="4500000">
            <a:off x="6126609" y="2303100"/>
            <a:ext cx="1031359" cy="10313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Oval 24"/>
          <p:cNvSpPr/>
          <p:nvPr/>
        </p:nvSpPr>
        <p:spPr>
          <a:xfrm>
            <a:off x="4216928" y="3334458"/>
            <a:ext cx="1031359" cy="1031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Oval 25"/>
          <p:cNvSpPr/>
          <p:nvPr/>
        </p:nvSpPr>
        <p:spPr>
          <a:xfrm>
            <a:off x="6862597" y="3334457"/>
            <a:ext cx="1031359" cy="10313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Isosceles Triangle 26"/>
          <p:cNvSpPr/>
          <p:nvPr/>
        </p:nvSpPr>
        <p:spPr>
          <a:xfrm rot="1078104">
            <a:off x="6692475" y="3783583"/>
            <a:ext cx="340242" cy="2619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Isosceles Triangle 27"/>
          <p:cNvSpPr/>
          <p:nvPr/>
        </p:nvSpPr>
        <p:spPr>
          <a:xfrm rot="19945750">
            <a:off x="6199644" y="3124549"/>
            <a:ext cx="340242" cy="26194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Isosceles Triangle 28"/>
          <p:cNvSpPr/>
          <p:nvPr/>
        </p:nvSpPr>
        <p:spPr>
          <a:xfrm rot="16200000">
            <a:off x="5477921" y="3139689"/>
            <a:ext cx="340242" cy="2619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/>
          <p:cNvSpPr/>
          <p:nvPr/>
        </p:nvSpPr>
        <p:spPr>
          <a:xfrm>
            <a:off x="5115032" y="245420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3600" dirty="0">
                <a:solidFill>
                  <a:schemeClr val="accent5"/>
                </a:solidFill>
                <a:latin typeface="Sosa" pitchFamily="2" charset="0"/>
              </a:rPr>
              <a:t>Z</a:t>
            </a:r>
            <a:endParaRPr lang="bg-BG" sz="3600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55110" y="354976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3600" dirty="0">
                <a:solidFill>
                  <a:schemeClr val="accent5"/>
                </a:solidFill>
                <a:latin typeface="Sosa" pitchFamily="2" charset="0"/>
              </a:rPr>
              <a:t>j</a:t>
            </a:r>
            <a:endParaRPr lang="bg-BG" sz="3600" dirty="0">
              <a:solidFill>
                <a:schemeClr val="accent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93474" y="2448663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000" dirty="0">
                <a:solidFill>
                  <a:schemeClr val="accent5"/>
                </a:solidFill>
                <a:latin typeface="Sosa" pitchFamily="2" charset="0"/>
              </a:rPr>
              <a:t>€</a:t>
            </a:r>
            <a:endParaRPr lang="bg-BG" sz="4000" dirty="0">
              <a:solidFill>
                <a:schemeClr val="accent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31223" y="350489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3600" dirty="0">
                <a:solidFill>
                  <a:schemeClr val="accent5"/>
                </a:solidFill>
                <a:latin typeface="Sosa" pitchFamily="2" charset="0"/>
              </a:rPr>
              <a:t>ç</a:t>
            </a:r>
            <a:endParaRPr lang="bg-BG" sz="3600" dirty="0">
              <a:solidFill>
                <a:schemeClr val="accent5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50647" y="3406721"/>
            <a:ext cx="28044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Fiste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09416" y="2333739"/>
            <a:ext cx="3493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Fiste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962843" y="3406721"/>
            <a:ext cx="28044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Fiste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350647" y="2333739"/>
            <a:ext cx="3493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Fiste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15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68669" y="1892597"/>
            <a:ext cx="4548425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9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</a:t>
            </a:r>
            <a:r>
              <a:rPr lang="en-US" sz="59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eference Points!</a:t>
            </a:r>
            <a:endParaRPr lang="bg-BG" sz="59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14716" y="2774765"/>
            <a:ext cx="2113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ipsum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dolor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850066"/>
            <a:ext cx="116956" cy="11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ectangle 26"/>
          <p:cNvSpPr/>
          <p:nvPr/>
        </p:nvSpPr>
        <p:spPr>
          <a:xfrm>
            <a:off x="0" y="2994541"/>
            <a:ext cx="116956" cy="10989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06" y="2038557"/>
            <a:ext cx="2169429" cy="305733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4093535"/>
            <a:ext cx="116956" cy="10953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ectangle 23"/>
          <p:cNvSpPr/>
          <p:nvPr/>
        </p:nvSpPr>
        <p:spPr>
          <a:xfrm>
            <a:off x="7138804" y="2774765"/>
            <a:ext cx="2113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ipsum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dolor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</p:spTree>
    <p:extLst>
      <p:ext uri="{BB962C8B-B14F-4D97-AF65-F5344CB8AC3E}">
        <p14:creationId xmlns:p14="http://schemas.microsoft.com/office/powerpoint/2010/main" val="743483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Most Wanted Skills Chart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52</a:t>
            </a:fld>
            <a:endParaRPr lang="bg-BG" dirty="0"/>
          </a:p>
        </p:txBody>
      </p:sp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649176628"/>
              </p:ext>
            </p:extLst>
          </p:nvPr>
        </p:nvGraphicFramePr>
        <p:xfrm>
          <a:off x="932369" y="1622500"/>
          <a:ext cx="2589203" cy="375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1238056362"/>
              </p:ext>
            </p:extLst>
          </p:nvPr>
        </p:nvGraphicFramePr>
        <p:xfrm>
          <a:off x="3493787" y="1622500"/>
          <a:ext cx="2589203" cy="375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Chart 34"/>
          <p:cNvGraphicFramePr/>
          <p:nvPr>
            <p:extLst>
              <p:ext uri="{D42A27DB-BD31-4B8C-83A1-F6EECF244321}">
                <p14:modId xmlns:p14="http://schemas.microsoft.com/office/powerpoint/2010/main" val="3276083832"/>
              </p:ext>
            </p:extLst>
          </p:nvPr>
        </p:nvGraphicFramePr>
        <p:xfrm>
          <a:off x="6055205" y="1622500"/>
          <a:ext cx="2589203" cy="375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183324956"/>
              </p:ext>
            </p:extLst>
          </p:nvPr>
        </p:nvGraphicFramePr>
        <p:xfrm>
          <a:off x="8616622" y="1622500"/>
          <a:ext cx="2589203" cy="375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/>
          <p:cNvSpPr/>
          <p:nvPr/>
        </p:nvSpPr>
        <p:spPr>
          <a:xfrm>
            <a:off x="1111978" y="5017988"/>
            <a:ext cx="100259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4427704" y="1141964"/>
            <a:ext cx="2187188" cy="11419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614894" y="1141964"/>
            <a:ext cx="1109183" cy="11419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723647" y="1141964"/>
            <a:ext cx="1140794" cy="11419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4790402" y="1269620"/>
            <a:ext cx="149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Irenne</a:t>
            </a:r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24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Roens</a:t>
            </a:r>
            <a:endParaRPr lang="bg-BG" sz="2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845611" y="1589075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5"/>
                </a:solidFill>
                <a:latin typeface="Stmedia" panose="02000500000000000000" pitchFamily="50" charset="0"/>
              </a:rPr>
              <a:t>L</a:t>
            </a:r>
            <a:endParaRPr lang="bg-BG" dirty="0">
              <a:solidFill>
                <a:schemeClr val="accent5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935242" y="1848495"/>
            <a:ext cx="3642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1400" dirty="0">
                <a:solidFill>
                  <a:schemeClr val="accent5"/>
                </a:solidFill>
                <a:latin typeface="Sosa" pitchFamily="2" charset="0"/>
              </a:rPr>
              <a:t>t</a:t>
            </a:r>
            <a:endParaRPr lang="bg-BG" sz="1400" dirty="0">
              <a:solidFill>
                <a:schemeClr val="accent5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083139" y="1617906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www.yoursite.in</a:t>
            </a:r>
            <a:endParaRPr lang="bg-BG" sz="1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185254" y="1840309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@</a:t>
            </a:r>
            <a:r>
              <a:rPr lang="en-US" sz="14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msurname</a:t>
            </a:r>
            <a:endParaRPr lang="bg-BG" sz="1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178151" y="2287036"/>
            <a:ext cx="2249392" cy="1141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427701" y="2283956"/>
            <a:ext cx="1093164" cy="114196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5520865" y="2280816"/>
            <a:ext cx="1094026" cy="11419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2215359" y="2397205"/>
            <a:ext cx="21845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1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en-US" sz="11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1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3281285" y="3425892"/>
            <a:ext cx="2239577" cy="11419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513931" y="3422779"/>
            <a:ext cx="1100959" cy="1138853"/>
          </a:xfrm>
          <a:prstGeom prst="rect">
            <a:avLst/>
          </a:prstGeom>
          <a:solidFill>
            <a:schemeClr val="accent4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6614890" y="3432116"/>
            <a:ext cx="1102810" cy="114196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3415095" y="3526625"/>
            <a:ext cx="916031" cy="916031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3517994" y="3505266"/>
            <a:ext cx="7102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4800" dirty="0">
                <a:solidFill>
                  <a:schemeClr val="accent5"/>
                </a:solidFill>
                <a:latin typeface="Sosa" pitchFamily="2" charset="0"/>
              </a:rPr>
              <a:t>Z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4449446" y="3573864"/>
            <a:ext cx="989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Perform</a:t>
            </a:r>
          </a:p>
          <a:p>
            <a:pPr algn="ctr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Games</a:t>
            </a:r>
            <a:endParaRPr lang="bg-BG" sz="2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379720" y="4562455"/>
            <a:ext cx="2226967" cy="11419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6598865" y="4562455"/>
            <a:ext cx="1117882" cy="1141964"/>
          </a:xfrm>
          <a:prstGeom prst="rect">
            <a:avLst/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7717699" y="4568268"/>
            <a:ext cx="1108233" cy="1141964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928915" y="4829957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5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4432180" y="4667212"/>
            <a:ext cx="149326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1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1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gor</a:t>
            </a:r>
            <a:r>
              <a:rPr lang="en-US" sz="11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1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1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1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</a:t>
            </a:r>
            <a:r>
              <a:rPr lang="en-US" sz="11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ab.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4219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Clients </a:t>
            </a:r>
            <a:r>
              <a:rPr lang="en-US" sz="4800" dirty="0" err="1" smtClean="0"/>
              <a:t>Powerfull</a:t>
            </a:r>
            <a:r>
              <a:rPr lang="en-US" sz="4800" dirty="0" smtClean="0"/>
              <a:t> Tools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54</a:t>
            </a:fld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1522522" y="3052787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Cloud Server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02058" y="2112851"/>
            <a:ext cx="10919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latin typeface="FontAwesome" pitchFamily="2" charset="0"/>
                <a:cs typeface="Arial" charset="0"/>
              </a:rPr>
              <a:t></a:t>
            </a:r>
            <a:endParaRPr lang="bg-BG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08605" y="3514452"/>
            <a:ext cx="2478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elevingeo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01136" y="4729325"/>
            <a:ext cx="2311914" cy="56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1980179" y="4778766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48044" y="305278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Mail Server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56246" y="2112851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FontAwesome" pitchFamily="2" charset="0"/>
                <a:cs typeface="Arial" charset="0"/>
              </a:rPr>
              <a:t></a:t>
            </a:r>
            <a:endParaRPr lang="bg-BG" sz="66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65197" y="3514452"/>
            <a:ext cx="2478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emendnefs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657728" y="4729325"/>
            <a:ext cx="2311914" cy="56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2" name="Rectangle 51"/>
          <p:cNvSpPr/>
          <p:nvPr/>
        </p:nvSpPr>
        <p:spPr>
          <a:xfrm>
            <a:off x="4536771" y="4778766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92240" y="3052787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Feedback Panel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12838" y="2112851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accent4"/>
                </a:solidFill>
                <a:latin typeface="FontAwesome" pitchFamily="2" charset="0"/>
                <a:cs typeface="Arial" charset="0"/>
              </a:rPr>
              <a:t></a:t>
            </a:r>
            <a:endParaRPr lang="bg-BG" sz="66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21789" y="3514452"/>
            <a:ext cx="2478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eledkmnds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214320" y="4729325"/>
            <a:ext cx="2311914" cy="56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8" name="Rectangle 57"/>
          <p:cNvSpPr/>
          <p:nvPr/>
        </p:nvSpPr>
        <p:spPr>
          <a:xfrm>
            <a:off x="7093363" y="4778766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84524" y="3052787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Information Center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363820" y="2112851"/>
            <a:ext cx="9108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  <a:latin typeface="FontAwesome" pitchFamily="2" charset="0"/>
                <a:cs typeface="Arial" charset="0"/>
              </a:rPr>
              <a:t></a:t>
            </a:r>
            <a:endParaRPr lang="bg-BG" sz="6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678382" y="3514452"/>
            <a:ext cx="2478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araboagsa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770913" y="4729325"/>
            <a:ext cx="2311914" cy="563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4" name="Rectangle 63"/>
          <p:cNvSpPr/>
          <p:nvPr/>
        </p:nvSpPr>
        <p:spPr>
          <a:xfrm>
            <a:off x="9649956" y="4778766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83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Most Premium Services 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55</a:t>
            </a:fld>
            <a:endParaRPr lang="bg-BG" dirty="0"/>
          </a:p>
        </p:txBody>
      </p:sp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112085613"/>
              </p:ext>
            </p:extLst>
          </p:nvPr>
        </p:nvGraphicFramePr>
        <p:xfrm>
          <a:off x="652969" y="1581527"/>
          <a:ext cx="2589203" cy="375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Rectangle 26"/>
          <p:cNvSpPr/>
          <p:nvPr/>
        </p:nvSpPr>
        <p:spPr>
          <a:xfrm>
            <a:off x="1099279" y="5017988"/>
            <a:ext cx="9948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58344089"/>
              </p:ext>
            </p:extLst>
          </p:nvPr>
        </p:nvGraphicFramePr>
        <p:xfrm>
          <a:off x="4996369" y="1581527"/>
          <a:ext cx="2589203" cy="375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489163212"/>
              </p:ext>
            </p:extLst>
          </p:nvPr>
        </p:nvGraphicFramePr>
        <p:xfrm>
          <a:off x="2824669" y="1581527"/>
          <a:ext cx="2589203" cy="3753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 3"/>
          <p:cNvSpPr/>
          <p:nvPr/>
        </p:nvSpPr>
        <p:spPr>
          <a:xfrm>
            <a:off x="7607300" y="2123757"/>
            <a:ext cx="34405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pPr algn="just"/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04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06633" y="0"/>
            <a:ext cx="6091518" cy="6858000"/>
          </a:xfrm>
          <a:prstGeom prst="rect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endParaRPr lang="bg-BG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90519" y="0"/>
            <a:ext cx="84738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1904" y="346755"/>
            <a:ext cx="33163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First Brake Time</a:t>
            </a:r>
            <a:endParaRPr lang="bg-BG" sz="48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3493" y="1008475"/>
            <a:ext cx="3153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Myriad Pro Light" panose="020B0403030403020204" pitchFamily="34" charset="0"/>
              </a:rPr>
              <a:t>STRATEGY PRESENTATION TEMPLATE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35034" y="1839472"/>
            <a:ext cx="43924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  </a:t>
            </a:r>
            <a:r>
              <a:rPr lang="en-US" sz="6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10:45 -11:00</a:t>
            </a:r>
            <a:endParaRPr lang="bg-BG" sz="6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7010" y="1524507"/>
            <a:ext cx="8964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7000" dirty="0">
                <a:solidFill>
                  <a:schemeClr val="accent5"/>
                </a:solidFill>
                <a:latin typeface="Modern Pictograms" panose="02000000000000000000" pitchFamily="50" charset="0"/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83319" y="2855135"/>
            <a:ext cx="3876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Lectors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83319" y="4370429"/>
            <a:ext cx="38765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Audience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55403" y="2845493"/>
            <a:ext cx="1140364" cy="115975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84537" y="2834608"/>
            <a:ext cx="1140364" cy="11597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13671" y="2834607"/>
            <a:ext cx="1140364" cy="115975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99" y="3095876"/>
            <a:ext cx="609338" cy="6662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87" y="3074506"/>
            <a:ext cx="741191" cy="6754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58" y="3079429"/>
            <a:ext cx="685061" cy="68506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165305" y="4366397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2400" dirty="0">
              <a:solidFill>
                <a:schemeClr val="accent5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69806" y="2865043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2400" dirty="0">
              <a:solidFill>
                <a:schemeClr val="accent5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22179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40911" y="1745697"/>
            <a:ext cx="2847372" cy="1932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4269366" y="3606034"/>
            <a:ext cx="804641" cy="166923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40911" y="3701819"/>
            <a:ext cx="2847372" cy="1932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6200000">
            <a:off x="5683522" y="4584843"/>
            <a:ext cx="804641" cy="166923"/>
          </a:xfrm>
          <a:prstGeom prst="triangle">
            <a:avLst/>
          </a:prstGeom>
          <a:solidFill>
            <a:schemeClr val="tx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14038" y="3701819"/>
            <a:ext cx="2847372" cy="19329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7142493" y="3594459"/>
            <a:ext cx="804641" cy="166923"/>
          </a:xfrm>
          <a:prstGeom prst="triangle">
            <a:avLst/>
          </a:prstGeom>
          <a:solidFill>
            <a:schemeClr val="accent4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4038" y="1745697"/>
            <a:ext cx="2847372" cy="19329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SWOT </a:t>
            </a:r>
            <a:r>
              <a:rPr lang="en-US" dirty="0" err="1" smtClean="0"/>
              <a:t>Analize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57</a:t>
            </a:fld>
            <a:endParaRPr lang="bg-BG" dirty="0"/>
          </a:p>
        </p:txBody>
      </p:sp>
      <p:sp>
        <p:nvSpPr>
          <p:cNvPr id="48" name="Rectangle 47"/>
          <p:cNvSpPr/>
          <p:nvPr/>
        </p:nvSpPr>
        <p:spPr>
          <a:xfrm>
            <a:off x="3417136" y="1888721"/>
            <a:ext cx="25091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Strenghts</a:t>
            </a:r>
            <a:endParaRPr lang="en-US" sz="24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90263" y="1888721"/>
            <a:ext cx="25091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Weaknesses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17136" y="3844843"/>
            <a:ext cx="25091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Potentials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90263" y="3844843"/>
            <a:ext cx="25091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Threats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endParaRPr lang="en-US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40911" y="1676828"/>
            <a:ext cx="284737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14038" y="1676828"/>
            <a:ext cx="284737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95968" y="3495879"/>
            <a:ext cx="387232" cy="3872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38470" y="5660958"/>
            <a:ext cx="284737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13445" y="5660958"/>
            <a:ext cx="2847372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4413186" y="1134683"/>
            <a:ext cx="1096178" cy="11597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13186" y="2287036"/>
            <a:ext cx="1096178" cy="1141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413186" y="3418611"/>
            <a:ext cx="1096178" cy="11419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13186" y="4557467"/>
            <a:ext cx="1096178" cy="1149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54842" y="137840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000" dirty="0">
                <a:solidFill>
                  <a:schemeClr val="accent5"/>
                </a:solidFill>
                <a:latin typeface="Sosa" pitchFamily="2" charset="0"/>
              </a:rPr>
              <a:t>õ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654842" y="2498941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000" dirty="0">
                <a:solidFill>
                  <a:schemeClr val="accent5"/>
                </a:solidFill>
                <a:latin typeface="Sosa" pitchFamily="2" charset="0"/>
              </a:rPr>
              <a:t>ö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54842" y="366221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000" dirty="0">
                <a:solidFill>
                  <a:schemeClr val="accent5"/>
                </a:solidFill>
                <a:latin typeface="Sosa" pitchFamily="2" charset="0"/>
              </a:rPr>
              <a:t>ú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54842" y="479379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000" dirty="0">
                <a:solidFill>
                  <a:schemeClr val="accent5"/>
                </a:solidFill>
                <a:latin typeface="Sosa" pitchFamily="2" charset="0"/>
              </a:rPr>
              <a:t>û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5705" y="3418611"/>
            <a:ext cx="5545929" cy="2291209"/>
          </a:xfrm>
          <a:prstGeom prst="rect">
            <a:avLst/>
          </a:prstGeom>
          <a:solidFill>
            <a:schemeClr val="accent5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667476" y="3580569"/>
            <a:ext cx="25829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Weather</a:t>
            </a:r>
          </a:p>
          <a:p>
            <a:pPr algn="just"/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81197" y="3580569"/>
            <a:ext cx="25609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Forecast</a:t>
            </a:r>
          </a:p>
          <a:p>
            <a:pPr algn="just"/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480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Featured Persons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999" y="4109734"/>
            <a:ext cx="220874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/>
          <p:cNvSpPr/>
          <p:nvPr/>
        </p:nvSpPr>
        <p:spPr>
          <a:xfrm>
            <a:off x="1981784" y="4696690"/>
            <a:ext cx="1103175" cy="286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TextBox 5"/>
          <p:cNvSpPr txBox="1"/>
          <p:nvPr/>
        </p:nvSpPr>
        <p:spPr>
          <a:xfrm>
            <a:off x="2067539" y="465508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Co-Owner</a:t>
            </a:r>
            <a:endParaRPr lang="bg-BG" dirty="0">
              <a:solidFill>
                <a:schemeClr val="bg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49027" y="4190471"/>
            <a:ext cx="176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Matthew </a:t>
            </a:r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Doene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02418" y="5018735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2"/>
                </a:solidFill>
                <a:latin typeface="Stmedia" panose="02000500000000000000" pitchFamily="50" charset="0"/>
              </a:rPr>
              <a:t>L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73669" y="5278155"/>
            <a:ext cx="3642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1400" dirty="0">
                <a:solidFill>
                  <a:schemeClr val="accent2"/>
                </a:solidFill>
                <a:latin typeface="Sosa" pitchFamily="2" charset="0"/>
              </a:rPr>
              <a:t>t</a:t>
            </a:r>
            <a:endParaRPr lang="bg-BG" sz="14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39946" y="5047566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www.yoursite.in</a:t>
            </a:r>
            <a:endParaRPr lang="bg-BG" sz="1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23681" y="5269969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@</a:t>
            </a:r>
            <a:r>
              <a:rPr lang="en-US" sz="1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msurname</a:t>
            </a:r>
            <a:endParaRPr lang="bg-BG" sz="1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02361" y="4109733"/>
            <a:ext cx="220874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ectangle 23"/>
          <p:cNvSpPr/>
          <p:nvPr/>
        </p:nvSpPr>
        <p:spPr>
          <a:xfrm>
            <a:off x="4354870" y="4696690"/>
            <a:ext cx="1103175" cy="286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TextBox 24"/>
          <p:cNvSpPr txBox="1"/>
          <p:nvPr/>
        </p:nvSpPr>
        <p:spPr>
          <a:xfrm>
            <a:off x="4480700" y="4655082"/>
            <a:ext cx="85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Manager</a:t>
            </a:r>
            <a:endParaRPr lang="bg-BG" dirty="0">
              <a:solidFill>
                <a:schemeClr val="bg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9800" y="4190471"/>
            <a:ext cx="1813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Smithens</a:t>
            </a:r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Zoene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75504" y="5018735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2"/>
                </a:solidFill>
                <a:latin typeface="Stmedia" panose="02000500000000000000" pitchFamily="50" charset="0"/>
              </a:rPr>
              <a:t>L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46755" y="5278155"/>
            <a:ext cx="3642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1400" dirty="0">
                <a:solidFill>
                  <a:schemeClr val="accent2"/>
                </a:solidFill>
                <a:latin typeface="Sosa" pitchFamily="2" charset="0"/>
              </a:rPr>
              <a:t>t</a:t>
            </a:r>
            <a:endParaRPr lang="bg-BG" sz="1400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13032" y="5047566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www.yoursite.in</a:t>
            </a:r>
            <a:endParaRPr lang="bg-BG" sz="1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6767" y="5269969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@</a:t>
            </a:r>
            <a:r>
              <a:rPr lang="en-US" sz="1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msurname</a:t>
            </a:r>
            <a:endParaRPr lang="bg-BG" sz="1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75480" y="4108820"/>
            <a:ext cx="220874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Rectangle 30"/>
          <p:cNvSpPr/>
          <p:nvPr/>
        </p:nvSpPr>
        <p:spPr>
          <a:xfrm>
            <a:off x="6723600" y="4696690"/>
            <a:ext cx="1103175" cy="2861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TextBox 31"/>
          <p:cNvSpPr txBox="1"/>
          <p:nvPr/>
        </p:nvSpPr>
        <p:spPr>
          <a:xfrm>
            <a:off x="6890211" y="4655082"/>
            <a:ext cx="76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Director</a:t>
            </a:r>
            <a:endParaRPr lang="bg-BG" dirty="0">
              <a:solidFill>
                <a:schemeClr val="bg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09595" y="4190471"/>
            <a:ext cx="149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Irenne</a:t>
            </a:r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Roens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44234" y="5018735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2"/>
                </a:solidFill>
                <a:latin typeface="Stmedia" panose="02000500000000000000" pitchFamily="50" charset="0"/>
              </a:rPr>
              <a:t>L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15485" y="5278155"/>
            <a:ext cx="3642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1400" dirty="0">
                <a:solidFill>
                  <a:schemeClr val="accent2"/>
                </a:solidFill>
                <a:latin typeface="Sosa" pitchFamily="2" charset="0"/>
              </a:rPr>
              <a:t>t</a:t>
            </a:r>
            <a:endParaRPr lang="bg-BG" sz="1400" dirty="0">
              <a:solidFill>
                <a:schemeClr val="accent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1762" y="5047566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www.yoursite.in</a:t>
            </a:r>
            <a:endParaRPr lang="bg-BG" sz="1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65497" y="5269969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@</a:t>
            </a:r>
            <a:r>
              <a:rPr lang="en-US" sz="1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msurname</a:t>
            </a:r>
            <a:endParaRPr lang="bg-BG" sz="1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25" y="4109733"/>
            <a:ext cx="2208744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Rectangle 37"/>
          <p:cNvSpPr/>
          <p:nvPr/>
        </p:nvSpPr>
        <p:spPr>
          <a:xfrm>
            <a:off x="9096686" y="4696690"/>
            <a:ext cx="1103175" cy="286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TextBox 38"/>
          <p:cNvSpPr txBox="1"/>
          <p:nvPr/>
        </p:nvSpPr>
        <p:spPr>
          <a:xfrm>
            <a:off x="9255379" y="465508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Support</a:t>
            </a:r>
            <a:endParaRPr lang="bg-BG" dirty="0">
              <a:solidFill>
                <a:schemeClr val="bg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38768" y="4190471"/>
            <a:ext cx="201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Anderewou</a:t>
            </a:r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Doene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917320" y="5018735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dirty="0">
                <a:solidFill>
                  <a:schemeClr val="accent2"/>
                </a:solidFill>
                <a:latin typeface="Stmedia" panose="02000500000000000000" pitchFamily="50" charset="0"/>
              </a:rPr>
              <a:t>L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988571" y="5278155"/>
            <a:ext cx="3642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1400" dirty="0">
                <a:solidFill>
                  <a:schemeClr val="accent2"/>
                </a:solidFill>
                <a:latin typeface="Sosa" pitchFamily="2" charset="0"/>
              </a:rPr>
              <a:t>t</a:t>
            </a:r>
            <a:endParaRPr lang="bg-BG" sz="1400" dirty="0">
              <a:solidFill>
                <a:schemeClr val="accent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54848" y="5047566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www.yoursite.in</a:t>
            </a:r>
            <a:endParaRPr lang="bg-BG" sz="1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238583" y="5269969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@</a:t>
            </a:r>
            <a:r>
              <a:rPr lang="en-US" sz="1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msurname</a:t>
            </a:r>
            <a:endParaRPr lang="bg-BG" sz="1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59</a:t>
            </a:fld>
            <a:endParaRPr lang="bg-BG" dirty="0"/>
          </a:p>
        </p:txBody>
      </p:sp>
      <p:sp>
        <p:nvSpPr>
          <p:cNvPr id="46" name="Rectangle 45"/>
          <p:cNvSpPr/>
          <p:nvPr/>
        </p:nvSpPr>
        <p:spPr>
          <a:xfrm>
            <a:off x="1428999" y="1879561"/>
            <a:ext cx="2208744" cy="2208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bg-BG"/>
          </a:p>
        </p:txBody>
      </p:sp>
      <p:sp>
        <p:nvSpPr>
          <p:cNvPr id="47" name="Rectangle 46"/>
          <p:cNvSpPr/>
          <p:nvPr/>
        </p:nvSpPr>
        <p:spPr>
          <a:xfrm>
            <a:off x="3800612" y="1879561"/>
            <a:ext cx="2208744" cy="2208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bg-BG"/>
          </a:p>
        </p:txBody>
      </p:sp>
      <p:sp>
        <p:nvSpPr>
          <p:cNvPr id="48" name="Rectangle 47"/>
          <p:cNvSpPr/>
          <p:nvPr/>
        </p:nvSpPr>
        <p:spPr>
          <a:xfrm>
            <a:off x="6175480" y="1867838"/>
            <a:ext cx="2208744" cy="2208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bg-BG"/>
          </a:p>
        </p:txBody>
      </p:sp>
      <p:sp>
        <p:nvSpPr>
          <p:cNvPr id="49" name="Rectangle 48"/>
          <p:cNvSpPr/>
          <p:nvPr/>
        </p:nvSpPr>
        <p:spPr>
          <a:xfrm>
            <a:off x="8545825" y="1867838"/>
            <a:ext cx="2208744" cy="2208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644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B3837"/>
                </a:solidFill>
              </a:rPr>
              <a:t>NPM</a:t>
            </a:r>
            <a:endParaRPr lang="bg-BG" sz="4800" dirty="0">
              <a:solidFill>
                <a:srgbClr val="CB383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Node Package Manager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6</a:t>
            </a:fld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53" y="1549082"/>
            <a:ext cx="4000500" cy="15570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53" y="3295029"/>
            <a:ext cx="62865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Mobile Production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60</a:t>
            </a:fld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929"/>
            <a:ext cx="4167963" cy="44010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42409" y="1859339"/>
            <a:ext cx="6938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Step One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ipsum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dolor sit amet, consectetur,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adipisci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velit, sed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non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numquam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eius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tempora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incidunt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ut labore et dolore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aliquam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quaerat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ad minima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veniam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nostrum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exercitationem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ullam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corporis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suscipit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laboriosam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nisi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aliquid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ex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commodi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consequatur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42408" y="3492735"/>
            <a:ext cx="69383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Step Two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42407" y="4630068"/>
            <a:ext cx="69383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Step Three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 rot="2700000">
            <a:off x="682729" y="3619129"/>
            <a:ext cx="1661275" cy="1661275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34316" y="4057774"/>
            <a:ext cx="934350" cy="8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6368" y="1135149"/>
            <a:ext cx="1148047" cy="4572029"/>
            <a:chOff x="9285631" y="-1336396"/>
            <a:chExt cx="1148047" cy="4572029"/>
          </a:xfrm>
        </p:grpSpPr>
        <p:sp>
          <p:nvSpPr>
            <p:cNvPr id="160" name="Rectangle 159"/>
            <p:cNvSpPr/>
            <p:nvPr/>
          </p:nvSpPr>
          <p:spPr>
            <a:xfrm>
              <a:off x="9285632" y="-1336396"/>
              <a:ext cx="1140364" cy="11597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285631" y="-184043"/>
              <a:ext cx="1148047" cy="1141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9285632" y="947532"/>
              <a:ext cx="1142962" cy="11419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285632" y="2086388"/>
              <a:ext cx="1142964" cy="11492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7288" y="-1118797"/>
              <a:ext cx="73449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chemeClr val="accent5"/>
                  </a:solidFill>
                  <a:latin typeface="FontAwesome" pitchFamily="2" charset="0"/>
                  <a:cs typeface="Arial" charset="0"/>
                </a:rPr>
                <a:t></a:t>
              </a:r>
              <a:endParaRPr lang="en-US" sz="4000" dirty="0">
                <a:solidFill>
                  <a:schemeClr val="accent5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527288" y="27862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chemeClr val="accent5"/>
                  </a:solidFill>
                  <a:latin typeface="FontAwesome" pitchFamily="2" charset="0"/>
                  <a:cs typeface="Arial" charset="0"/>
                </a:rPr>
                <a:t></a:t>
              </a:r>
              <a:endParaRPr lang="en-US" sz="4000" dirty="0">
                <a:solidFill>
                  <a:schemeClr val="accent5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527288" y="1191136"/>
              <a:ext cx="66075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chemeClr val="accent5"/>
                  </a:solidFill>
                  <a:latin typeface="FontAwesome" pitchFamily="2" charset="0"/>
                  <a:cs typeface="Arial" charset="0"/>
                </a:rPr>
                <a:t></a:t>
              </a:r>
              <a:endParaRPr lang="en-US" sz="4000" dirty="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605666" y="2322711"/>
              <a:ext cx="47801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5"/>
                  </a:solidFill>
                  <a:latin typeface="FontAwesome" pitchFamily="2" charset="0"/>
                  <a:cs typeface="Arial" charset="0"/>
                </a:rPr>
                <a:t></a:t>
              </a:r>
              <a:endParaRPr lang="en-US" sz="40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609808" y="1134683"/>
            <a:ext cx="4441828" cy="4572495"/>
          </a:xfrm>
          <a:prstGeom prst="rect">
            <a:avLst/>
          </a:prstGeom>
          <a:solidFill>
            <a:schemeClr val="accent5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811777" y="1364220"/>
            <a:ext cx="39912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Discover</a:t>
            </a:r>
          </a:p>
          <a:p>
            <a:pPr algn="just"/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811776" y="2827593"/>
            <a:ext cx="39912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Find Out</a:t>
            </a:r>
          </a:p>
          <a:p>
            <a:pPr algn="just"/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pPr algn="just"/>
            <a:endParaRPr lang="en-US" sz="1200" dirty="0" smtClean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824838" y="4089752"/>
            <a:ext cx="39912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Our Experts</a:t>
            </a:r>
          </a:p>
          <a:p>
            <a:pPr algn="just"/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</p:spTree>
    <p:extLst>
      <p:ext uri="{BB962C8B-B14F-4D97-AF65-F5344CB8AC3E}">
        <p14:creationId xmlns:p14="http://schemas.microsoft.com/office/powerpoint/2010/main" val="375689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Ideas For Your Success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62</a:t>
            </a:fld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1698581" y="415539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Effective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03104" y="2220267"/>
            <a:ext cx="1788341" cy="1788341"/>
          </a:xfrm>
          <a:prstGeom prst="ellipse">
            <a:avLst/>
          </a:prstGeom>
          <a:noFill/>
          <a:ln w="161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/>
          <p:cNvSpPr/>
          <p:nvPr/>
        </p:nvSpPr>
        <p:spPr>
          <a:xfrm>
            <a:off x="1668770" y="2493559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600" dirty="0">
                <a:solidFill>
                  <a:schemeClr val="accent2"/>
                </a:solidFill>
                <a:latin typeface="Sosa" pitchFamily="2" charset="0"/>
              </a:rPr>
              <a:t>:</a:t>
            </a:r>
            <a:endParaRPr lang="bg-BG" sz="6600" dirty="0">
              <a:solidFill>
                <a:schemeClr val="accent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187448" y="2118412"/>
            <a:ext cx="451542" cy="4515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/>
          <p:cNvSpPr/>
          <p:nvPr/>
        </p:nvSpPr>
        <p:spPr>
          <a:xfrm>
            <a:off x="1157232" y="2047941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2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41316" y="5219557"/>
            <a:ext cx="2311914" cy="56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4" name="TextBox 33"/>
          <p:cNvSpPr txBox="1"/>
          <p:nvPr/>
        </p:nvSpPr>
        <p:spPr>
          <a:xfrm>
            <a:off x="4162535" y="4155390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Light Ideas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47627" y="4530148"/>
            <a:ext cx="247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dolar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emen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hoda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92894" y="2220267"/>
            <a:ext cx="1788341" cy="1788341"/>
          </a:xfrm>
          <a:prstGeom prst="ellipse">
            <a:avLst/>
          </a:prstGeom>
          <a:noFill/>
          <a:ln w="161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Rectangle 36"/>
          <p:cNvSpPr/>
          <p:nvPr/>
        </p:nvSpPr>
        <p:spPr>
          <a:xfrm>
            <a:off x="4228780" y="2585020"/>
            <a:ext cx="10919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  </a:t>
            </a:r>
            <a:endParaRPr lang="bg-BG" sz="6600" dirty="0">
              <a:solidFill>
                <a:schemeClr val="accent2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3777238" y="2118412"/>
            <a:ext cx="451542" cy="4515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Rectangle 38"/>
          <p:cNvSpPr/>
          <p:nvPr/>
        </p:nvSpPr>
        <p:spPr>
          <a:xfrm>
            <a:off x="3747022" y="2047941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2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29527" y="5219557"/>
            <a:ext cx="2311914" cy="56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1" name="TextBox 40"/>
          <p:cNvSpPr txBox="1"/>
          <p:nvPr/>
        </p:nvSpPr>
        <p:spPr>
          <a:xfrm>
            <a:off x="6898199" y="4155390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Settings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482684" y="2220267"/>
            <a:ext cx="1788341" cy="1788341"/>
          </a:xfrm>
          <a:prstGeom prst="ellipse">
            <a:avLst/>
          </a:prstGeom>
          <a:noFill/>
          <a:ln w="161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Rectangle 43"/>
          <p:cNvSpPr/>
          <p:nvPr/>
        </p:nvSpPr>
        <p:spPr>
          <a:xfrm>
            <a:off x="6943188" y="2605746"/>
            <a:ext cx="8996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</a:t>
            </a:r>
            <a:endParaRPr lang="bg-BG" sz="6000" dirty="0">
              <a:solidFill>
                <a:schemeClr val="accent2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6367028" y="2118412"/>
            <a:ext cx="451542" cy="4515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6" name="Rectangle 65"/>
          <p:cNvSpPr/>
          <p:nvPr/>
        </p:nvSpPr>
        <p:spPr>
          <a:xfrm>
            <a:off x="6336812" y="2047941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2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217738" y="5219557"/>
            <a:ext cx="2311914" cy="56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8" name="TextBox 67"/>
          <p:cNvSpPr txBox="1"/>
          <p:nvPr/>
        </p:nvSpPr>
        <p:spPr>
          <a:xfrm>
            <a:off x="9443776" y="4155390"/>
            <a:ext cx="104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Complex</a:t>
            </a:r>
            <a:endParaRPr lang="bg-BG" sz="24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9072473" y="2220267"/>
            <a:ext cx="1788341" cy="1788341"/>
          </a:xfrm>
          <a:prstGeom prst="ellipse">
            <a:avLst/>
          </a:prstGeom>
          <a:noFill/>
          <a:ln w="161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1" name="Rectangle 70"/>
          <p:cNvSpPr/>
          <p:nvPr/>
        </p:nvSpPr>
        <p:spPr>
          <a:xfrm>
            <a:off x="9464276" y="2578900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</a:t>
            </a:r>
            <a:endParaRPr lang="bg-BG" sz="6000" dirty="0">
              <a:solidFill>
                <a:schemeClr val="accent2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8956817" y="2118412"/>
            <a:ext cx="451542" cy="45154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3" name="Rectangle 72"/>
          <p:cNvSpPr/>
          <p:nvPr/>
        </p:nvSpPr>
        <p:spPr>
          <a:xfrm>
            <a:off x="8926601" y="2047941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3200" dirty="0">
              <a:solidFill>
                <a:schemeClr val="accent2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810685" y="5219557"/>
            <a:ext cx="2311914" cy="563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3" name="TextBox 32"/>
          <p:cNvSpPr txBox="1"/>
          <p:nvPr/>
        </p:nvSpPr>
        <p:spPr>
          <a:xfrm>
            <a:off x="957836" y="4530147"/>
            <a:ext cx="247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dolar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emen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hoda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42158" y="4530146"/>
            <a:ext cx="247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dolar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emen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hoda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11889" y="4530146"/>
            <a:ext cx="247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dolar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emen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hoda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amedo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760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1850066"/>
            <a:ext cx="116956" cy="1144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ectangle 26"/>
          <p:cNvSpPr/>
          <p:nvPr/>
        </p:nvSpPr>
        <p:spPr>
          <a:xfrm>
            <a:off x="0" y="2994541"/>
            <a:ext cx="116956" cy="10989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Rectangle 27"/>
          <p:cNvSpPr/>
          <p:nvPr/>
        </p:nvSpPr>
        <p:spPr>
          <a:xfrm>
            <a:off x="0" y="4093535"/>
            <a:ext cx="116956" cy="10953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TextBox 14"/>
          <p:cNvSpPr txBox="1"/>
          <p:nvPr/>
        </p:nvSpPr>
        <p:spPr>
          <a:xfrm>
            <a:off x="3035674" y="1283225"/>
            <a:ext cx="612065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Company Teambuilding?</a:t>
            </a:r>
            <a:endParaRPr lang="bg-BG" sz="59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0836" y="2422303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6000" dirty="0">
                <a:solidFill>
                  <a:schemeClr val="accent5"/>
                </a:solidFill>
                <a:latin typeface="Sosa" pitchFamily="2" charset="0"/>
              </a:rPr>
              <a:t>Z</a:t>
            </a:r>
            <a:endParaRPr lang="bg-BG" sz="6000" dirty="0">
              <a:solidFill>
                <a:schemeClr val="accent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4532" y="3459378"/>
            <a:ext cx="10454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CHESS</a:t>
            </a:r>
          </a:p>
          <a:p>
            <a:pPr algn="ctr"/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18,6%</a:t>
            </a:r>
            <a:endParaRPr lang="bg-BG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6632" y="2422303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6000" dirty="0">
                <a:solidFill>
                  <a:schemeClr val="accent5"/>
                </a:solidFill>
                <a:latin typeface="Sosa" pitchFamily="2" charset="0"/>
              </a:rPr>
              <a:t>&gt;</a:t>
            </a:r>
            <a:endParaRPr lang="bg-BG" sz="6000" dirty="0">
              <a:solidFill>
                <a:schemeClr val="accent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17553" y="3459378"/>
            <a:ext cx="14027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PLAY STAT</a:t>
            </a:r>
          </a:p>
          <a:p>
            <a:pPr algn="ctr"/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33,7%</a:t>
            </a:r>
            <a:endParaRPr lang="bg-BG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52428" y="2475469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000" dirty="0">
                <a:solidFill>
                  <a:schemeClr val="accent5"/>
                </a:solidFill>
                <a:latin typeface="Sosa" pitchFamily="2" charset="0"/>
              </a:rPr>
              <a:t>M</a:t>
            </a:r>
            <a:endParaRPr lang="bg-BG" sz="6000" dirty="0">
              <a:solidFill>
                <a:schemeClr val="accent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1406" y="3459378"/>
            <a:ext cx="1012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MOTO</a:t>
            </a:r>
          </a:p>
          <a:p>
            <a:pPr algn="ctr"/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52,4%</a:t>
            </a:r>
            <a:endParaRPr lang="bg-BG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78224" y="2475469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6000" dirty="0">
                <a:solidFill>
                  <a:schemeClr val="accent5"/>
                </a:solidFill>
                <a:latin typeface="Sosa" pitchFamily="2" charset="0"/>
              </a:rPr>
              <a:t>9</a:t>
            </a:r>
            <a:endParaRPr lang="bg-BG" sz="6000" dirty="0">
              <a:solidFill>
                <a:schemeClr val="accent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5120" y="3459378"/>
            <a:ext cx="13803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KARAOKE</a:t>
            </a:r>
          </a:p>
          <a:p>
            <a:pPr algn="ctr"/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67,9%</a:t>
            </a:r>
            <a:endParaRPr lang="bg-BG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04020" y="2422303"/>
            <a:ext cx="9156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7200" dirty="0">
                <a:solidFill>
                  <a:schemeClr val="accent5"/>
                </a:solidFill>
                <a:latin typeface="Modern Pictograms" panose="02000000000000000000" pitchFamily="50" charset="0"/>
              </a:rPr>
              <a:t>I</a:t>
            </a:r>
            <a:endParaRPr lang="bg-BG" sz="7200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76212" y="3459378"/>
            <a:ext cx="17712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BASKETBALL</a:t>
            </a:r>
          </a:p>
          <a:p>
            <a:pPr algn="ctr"/>
            <a:r>
              <a:rPr lang="en-US" sz="20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67,9%</a:t>
            </a:r>
            <a:endParaRPr lang="bg-BG" sz="20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65835" y="2913162"/>
            <a:ext cx="0" cy="769888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06523" y="2913162"/>
            <a:ext cx="0" cy="769888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43173" y="2913162"/>
            <a:ext cx="0" cy="769888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739314" y="2913162"/>
            <a:ext cx="0" cy="769888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544532" y="4508174"/>
            <a:ext cx="45791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ipsum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dolor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068294" y="4508173"/>
            <a:ext cx="45791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Libade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aman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sequi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nesciunt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porro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quisquam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est, 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</a:t>
            </a:r>
            <a:endParaRPr lang="bg-BG" sz="12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</p:spTree>
    <p:extLst>
      <p:ext uri="{BB962C8B-B14F-4D97-AF65-F5344CB8AC3E}">
        <p14:creationId xmlns:p14="http://schemas.microsoft.com/office/powerpoint/2010/main" val="285119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Products Mission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64</a:t>
            </a:fld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927878" y="1631286"/>
            <a:ext cx="33740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Clean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Fsit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65741" y="1631286"/>
            <a:ext cx="33740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Wise</a:t>
            </a: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Fsit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93666" y="1631286"/>
            <a:ext cx="34449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Carefull</a:t>
            </a:r>
            <a:endParaRPr lang="en-US" sz="24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Fsit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26360"/>
            <a:ext cx="3486151" cy="26781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Customer Visualization Test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65</a:t>
            </a:fld>
            <a:endParaRPr lang="bg-BG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49" y="1926360"/>
            <a:ext cx="3486151" cy="26781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57418" y="2045316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latin typeface="FontAwesome" pitchFamily="2" charset="0"/>
                <a:cs typeface="Arial" charset="0"/>
              </a:rPr>
              <a:t>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5645061" y="2943596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FontAwesome" pitchFamily="2" charset="0"/>
                <a:cs typeface="Arial" charset="0"/>
              </a:rPr>
              <a:t></a:t>
            </a:r>
            <a:endParaRPr lang="en-US" sz="5400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9988" y="2063291"/>
            <a:ext cx="3200769" cy="9633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320528" y="2923581"/>
            <a:ext cx="3200769" cy="9633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22714" y="2768591"/>
            <a:ext cx="346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vs</a:t>
            </a:r>
            <a:endParaRPr lang="en-US" sz="20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92057" y="2314138"/>
            <a:ext cx="1736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New Customers</a:t>
            </a:r>
            <a:endParaRPr lang="en-US" sz="2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04247" y="3168701"/>
            <a:ext cx="1643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Old Customers</a:t>
            </a:r>
            <a:endParaRPr lang="en-US" sz="24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02960" y="4725965"/>
            <a:ext cx="3618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Fiste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449858" y="4742042"/>
            <a:ext cx="3618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Fiste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Pie 9"/>
          <p:cNvSpPr/>
          <p:nvPr/>
        </p:nvSpPr>
        <p:spPr>
          <a:xfrm rot="8610244">
            <a:off x="5086753" y="1920564"/>
            <a:ext cx="1160663" cy="1160663"/>
          </a:xfrm>
          <a:prstGeom prst="pie">
            <a:avLst>
              <a:gd name="adj1" fmla="val 0"/>
              <a:gd name="adj2" fmla="val 3906747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Pie 43"/>
          <p:cNvSpPr/>
          <p:nvPr/>
        </p:nvSpPr>
        <p:spPr>
          <a:xfrm rot="19800000">
            <a:off x="5944758" y="2855648"/>
            <a:ext cx="1160663" cy="1160663"/>
          </a:xfrm>
          <a:prstGeom prst="pie">
            <a:avLst>
              <a:gd name="adj1" fmla="val 0"/>
              <a:gd name="adj2" fmla="val 3906747"/>
            </a:avLst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/>
          <p:cNvSpPr/>
          <p:nvPr/>
        </p:nvSpPr>
        <p:spPr>
          <a:xfrm>
            <a:off x="6614894" y="1141964"/>
            <a:ext cx="1109183" cy="1141964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7723647" y="1141964"/>
            <a:ext cx="1140794" cy="11419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5489678" y="4562455"/>
            <a:ext cx="1117009" cy="11419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598865" y="4562455"/>
            <a:ext cx="1117882" cy="1141964"/>
          </a:xfrm>
          <a:prstGeom prst="rect">
            <a:avLst/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7717699" y="4568268"/>
            <a:ext cx="1108233" cy="1141964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8864443" y="2292469"/>
            <a:ext cx="1093164" cy="114196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9957607" y="2289329"/>
            <a:ext cx="1094026" cy="11419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168571" y="2280955"/>
            <a:ext cx="1156384" cy="1150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169398" y="3408101"/>
            <a:ext cx="1142679" cy="1166057"/>
          </a:xfrm>
          <a:prstGeom prst="rect">
            <a:avLst/>
          </a:prstGeom>
          <a:solidFill>
            <a:schemeClr val="accent4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067386" y="3434432"/>
            <a:ext cx="1102810" cy="113639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7338" y="2283928"/>
            <a:ext cx="5577103" cy="2283928"/>
          </a:xfrm>
          <a:prstGeom prst="rect">
            <a:avLst/>
          </a:prstGeom>
          <a:solidFill>
            <a:schemeClr val="accent5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512104" y="2459504"/>
            <a:ext cx="25829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Opening Hours</a:t>
            </a:r>
          </a:p>
          <a:p>
            <a:pPr algn="just"/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125825" y="2459504"/>
            <a:ext cx="25609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What’s New</a:t>
            </a:r>
          </a:p>
          <a:p>
            <a:pPr algn="just"/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6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5755932" y="4779494"/>
            <a:ext cx="6238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  <a:latin typeface="FontAwesome" pitchFamily="2" charset="0"/>
                <a:cs typeface="Arial" charset="0"/>
              </a:rPr>
              <a:t></a:t>
            </a:r>
            <a:endParaRPr lang="bg-BG" sz="4000" dirty="0">
              <a:solidFill>
                <a:schemeClr val="accent5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39986" y="2281325"/>
            <a:ext cx="8755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5400" dirty="0">
                <a:solidFill>
                  <a:schemeClr val="accent5"/>
                </a:solidFill>
                <a:latin typeface="Modern Pictograms" panose="02000000000000000000" pitchFamily="50" charset="0"/>
              </a:rPr>
              <a:t>h</a:t>
            </a:r>
            <a:endParaRPr lang="en-US" sz="5400" dirty="0">
              <a:solidFill>
                <a:schemeClr val="accent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71339" y="1174411"/>
            <a:ext cx="8274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5400" dirty="0">
                <a:solidFill>
                  <a:schemeClr val="accent5"/>
                </a:solidFill>
                <a:latin typeface="Modern Pictograms" panose="02000000000000000000" pitchFamily="50" charset="0"/>
              </a:rPr>
              <a:t>A</a:t>
            </a:r>
            <a:endParaRPr lang="en-US" sz="5400" dirty="0">
              <a:solidFill>
                <a:schemeClr val="accent5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539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 or Slow Internet Connection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67</a:t>
            </a:fld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14" y="1892129"/>
            <a:ext cx="6002001" cy="36327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93812" y="2481828"/>
            <a:ext cx="818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Australia</a:t>
            </a:r>
            <a:endParaRPr lang="bg-BG" dirty="0"/>
          </a:p>
        </p:txBody>
      </p:sp>
      <p:sp>
        <p:nvSpPr>
          <p:cNvPr id="17" name="Rectangle 16"/>
          <p:cNvSpPr/>
          <p:nvPr/>
        </p:nvSpPr>
        <p:spPr>
          <a:xfrm>
            <a:off x="1368620" y="1987826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North America</a:t>
            </a:r>
            <a:endParaRPr lang="bg-BG" dirty="0"/>
          </a:p>
        </p:txBody>
      </p:sp>
      <p:sp>
        <p:nvSpPr>
          <p:cNvPr id="18" name="Rectangle 17"/>
          <p:cNvSpPr/>
          <p:nvPr/>
        </p:nvSpPr>
        <p:spPr>
          <a:xfrm>
            <a:off x="2132238" y="346983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Asia</a:t>
            </a:r>
            <a:endParaRPr lang="bg-BG" dirty="0"/>
          </a:p>
        </p:txBody>
      </p:sp>
      <p:sp>
        <p:nvSpPr>
          <p:cNvPr id="19" name="Rectangle 18"/>
          <p:cNvSpPr/>
          <p:nvPr/>
        </p:nvSpPr>
        <p:spPr>
          <a:xfrm>
            <a:off x="1896404" y="2975830"/>
            <a:ext cx="71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Europe</a:t>
            </a:r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2611856" y="2003215"/>
            <a:ext cx="1853817" cy="1825316"/>
            <a:chOff x="2611856" y="2003215"/>
            <a:chExt cx="1853817" cy="1825316"/>
          </a:xfrm>
        </p:grpSpPr>
        <p:grpSp>
          <p:nvGrpSpPr>
            <p:cNvPr id="20" name="Group 19"/>
            <p:cNvGrpSpPr/>
            <p:nvPr/>
          </p:nvGrpSpPr>
          <p:grpSpPr>
            <a:xfrm>
              <a:off x="2622489" y="2003215"/>
              <a:ext cx="1843184" cy="338554"/>
              <a:chOff x="3026528" y="2251001"/>
              <a:chExt cx="1843184" cy="338554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026528" y="2286116"/>
                <a:ext cx="1843184" cy="276414"/>
              </a:xfrm>
              <a:prstGeom prst="rect">
                <a:avLst/>
              </a:prstGeom>
              <a:solidFill>
                <a:schemeClr val="accent2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026528" y="2282071"/>
                <a:ext cx="1077639" cy="27641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484823" y="2251001"/>
                <a:ext cx="65594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 smtClean="0">
                    <a:solidFill>
                      <a:schemeClr val="accent5"/>
                    </a:solidFill>
                    <a:latin typeface="Open Sans Condensed Light" panose="020B0306030504020204" pitchFamily="34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11.58 s</a:t>
                </a:r>
                <a:endParaRPr lang="bg-BG" sz="1600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611856" y="2498802"/>
              <a:ext cx="1843184" cy="338554"/>
              <a:chOff x="3026528" y="2251001"/>
              <a:chExt cx="1843184" cy="33855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026528" y="2286116"/>
                <a:ext cx="1843184" cy="276414"/>
              </a:xfrm>
              <a:prstGeom prst="rect">
                <a:avLst/>
              </a:prstGeom>
              <a:solidFill>
                <a:schemeClr val="accent2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26528" y="2282071"/>
                <a:ext cx="1566738" cy="2764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012075" y="2251001"/>
                <a:ext cx="5741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 smtClean="0">
                    <a:solidFill>
                      <a:schemeClr val="accent5"/>
                    </a:solidFill>
                    <a:latin typeface="Open Sans Condensed Light" panose="020B0306030504020204" pitchFamily="34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6.35 s</a:t>
                </a:r>
                <a:endParaRPr lang="bg-BG" sz="1600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611856" y="2994389"/>
              <a:ext cx="1843184" cy="338554"/>
              <a:chOff x="3026528" y="2251001"/>
              <a:chExt cx="1843184" cy="33855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026528" y="2286116"/>
                <a:ext cx="1843184" cy="276414"/>
              </a:xfrm>
              <a:prstGeom prst="rect">
                <a:avLst/>
              </a:prstGeom>
              <a:solidFill>
                <a:schemeClr val="accent2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026528" y="2282071"/>
                <a:ext cx="1410885" cy="27641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863217" y="2251001"/>
                <a:ext cx="5741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 smtClean="0">
                    <a:solidFill>
                      <a:schemeClr val="accent5"/>
                    </a:solidFill>
                    <a:latin typeface="Open Sans Condensed Light" panose="020B0306030504020204" pitchFamily="34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7.25 s</a:t>
                </a:r>
                <a:endParaRPr lang="bg-BG" sz="1600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611856" y="3489977"/>
              <a:ext cx="1843184" cy="338554"/>
              <a:chOff x="3026528" y="2255757"/>
              <a:chExt cx="1843184" cy="33855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026528" y="2286116"/>
                <a:ext cx="1843184" cy="276414"/>
              </a:xfrm>
              <a:prstGeom prst="rect">
                <a:avLst/>
              </a:prstGeom>
              <a:solidFill>
                <a:schemeClr val="accent2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026528" y="2285979"/>
                <a:ext cx="836689" cy="27641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178171" y="2255757"/>
                <a:ext cx="65594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 smtClean="0">
                    <a:solidFill>
                      <a:schemeClr val="accent5"/>
                    </a:solidFill>
                    <a:latin typeface="Open Sans Condensed Light" panose="020B0306030504020204" pitchFamily="34" charset="0"/>
                    <a:ea typeface="Open Sans Condensed Light" panose="020B0306030504020204" pitchFamily="34" charset="0"/>
                    <a:cs typeface="Open Sans Condensed Light" panose="020B0306030504020204" pitchFamily="34" charset="0"/>
                  </a:rPr>
                  <a:t>14.77 s</a:t>
                </a:r>
                <a:endParaRPr lang="bg-BG" sz="1600" dirty="0">
                  <a:solidFill>
                    <a:schemeClr val="accent5"/>
                  </a:solidFill>
                </a:endParaRP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1379254" y="3980749"/>
            <a:ext cx="35667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Fsit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53523" y="194482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</a:t>
            </a:r>
            <a:endParaRPr lang="bg-BG" sz="2400" dirty="0">
              <a:solidFill>
                <a:schemeClr val="accent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56867" y="243890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</a:t>
            </a:r>
            <a:endParaRPr lang="bg-BG" sz="2400" dirty="0">
              <a:solidFill>
                <a:schemeClr val="accent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53523" y="2932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</a:t>
            </a:r>
            <a:endParaRPr lang="bg-BG" sz="2400" dirty="0">
              <a:solidFill>
                <a:schemeClr val="accent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459451" y="342704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ontAwesome" pitchFamily="2" charset="0"/>
                <a:cs typeface="Arial" charset="0"/>
              </a:rPr>
              <a:t></a:t>
            </a:r>
            <a:endParaRPr lang="bg-BG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2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3688988" y="2136198"/>
            <a:ext cx="2250558" cy="194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8" name="Rectangle 87"/>
          <p:cNvSpPr/>
          <p:nvPr/>
        </p:nvSpPr>
        <p:spPr>
          <a:xfrm>
            <a:off x="3830756" y="2267333"/>
            <a:ext cx="1976993" cy="1709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 Network Strategy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68</a:t>
            </a:fld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8640559" y="2134390"/>
            <a:ext cx="2250558" cy="19457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9" name="TextBox 48"/>
          <p:cNvSpPr txBox="1"/>
          <p:nvPr/>
        </p:nvSpPr>
        <p:spPr>
          <a:xfrm>
            <a:off x="9310425" y="3426678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Vimeo</a:t>
            </a:r>
            <a:endParaRPr lang="bg-BG" sz="28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73043" y="2360555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7200" dirty="0">
                <a:solidFill>
                  <a:schemeClr val="accent5"/>
                </a:solidFill>
                <a:latin typeface="Sosa" pitchFamily="2" charset="0"/>
              </a:rPr>
              <a:t>x</a:t>
            </a:r>
            <a:endParaRPr lang="bg-BG" sz="7200" dirty="0">
              <a:solidFill>
                <a:schemeClr val="accent5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0559" y="5493542"/>
            <a:ext cx="2250558" cy="647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8" name="Rectangle 57"/>
          <p:cNvSpPr/>
          <p:nvPr/>
        </p:nvSpPr>
        <p:spPr>
          <a:xfrm>
            <a:off x="6164773" y="2136198"/>
            <a:ext cx="2250558" cy="19457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0" name="TextBox 59"/>
          <p:cNvSpPr txBox="1"/>
          <p:nvPr/>
        </p:nvSpPr>
        <p:spPr>
          <a:xfrm>
            <a:off x="6707586" y="3426678"/>
            <a:ext cx="116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Linkedin</a:t>
            </a:r>
            <a:endParaRPr lang="bg-BG" sz="28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18523" y="236236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7200" dirty="0">
                <a:solidFill>
                  <a:schemeClr val="accent5"/>
                </a:solidFill>
                <a:latin typeface="Sosa" pitchFamily="2" charset="0"/>
              </a:rPr>
              <a:t>ą</a:t>
            </a:r>
            <a:endParaRPr lang="bg-BG" sz="7200" dirty="0">
              <a:solidFill>
                <a:schemeClr val="accent5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164773" y="5495350"/>
            <a:ext cx="2250558" cy="647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4" name="Rectangle 63"/>
          <p:cNvSpPr/>
          <p:nvPr/>
        </p:nvSpPr>
        <p:spPr>
          <a:xfrm>
            <a:off x="1213203" y="2136198"/>
            <a:ext cx="2250558" cy="19457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8" name="TextBox 77"/>
          <p:cNvSpPr txBox="1"/>
          <p:nvPr/>
        </p:nvSpPr>
        <p:spPr>
          <a:xfrm>
            <a:off x="1120310" y="4112614"/>
            <a:ext cx="243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error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direo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gomes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bg-BG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pPr algn="just"/>
            <a:r>
              <a:rPr lang="en-US" sz="1200" b="1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Direo</a:t>
            </a:r>
            <a:r>
              <a:rPr lang="en-US" sz="1200" b="1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gomes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bg-BG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697121" y="3426678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Facebook</a:t>
            </a:r>
            <a:endParaRPr lang="bg-BG" sz="2800" dirty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788219" y="236236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v-LV" sz="7200" dirty="0">
                <a:solidFill>
                  <a:schemeClr val="accent5"/>
                </a:solidFill>
                <a:latin typeface="Sosa" pitchFamily="2" charset="0"/>
              </a:rPr>
              <a:t>v</a:t>
            </a:r>
            <a:endParaRPr lang="bg-BG" sz="7200" dirty="0">
              <a:solidFill>
                <a:schemeClr val="accent5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213203" y="5495350"/>
            <a:ext cx="2250558" cy="647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86" name="Rectangle 85"/>
          <p:cNvSpPr/>
          <p:nvPr/>
        </p:nvSpPr>
        <p:spPr>
          <a:xfrm>
            <a:off x="4306219" y="2489958"/>
            <a:ext cx="10422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FontAwesome" pitchFamily="2" charset="0"/>
                <a:cs typeface="Arial" charset="0"/>
              </a:rPr>
              <a:t></a:t>
            </a:r>
            <a:endParaRPr lang="bg-BG" sz="7200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688988" y="5495350"/>
            <a:ext cx="2250558" cy="64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89" name="TextBox 88"/>
          <p:cNvSpPr txBox="1"/>
          <p:nvPr/>
        </p:nvSpPr>
        <p:spPr>
          <a:xfrm>
            <a:off x="4306219" y="3426678"/>
            <a:ext cx="962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Twitter</a:t>
            </a:r>
            <a:endParaRPr lang="bg-BG" sz="28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96095" y="4112614"/>
            <a:ext cx="243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error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direo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gomes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bg-BG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pPr algn="just"/>
            <a:r>
              <a:rPr lang="en-US" sz="1200" b="1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Direo</a:t>
            </a:r>
            <a:r>
              <a:rPr lang="en-US" sz="1200" b="1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gomes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bg-BG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1880" y="4112614"/>
            <a:ext cx="243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error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direo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gomes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bg-BG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pPr algn="just"/>
            <a:r>
              <a:rPr lang="en-US" sz="1200" b="1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Direo</a:t>
            </a:r>
            <a:r>
              <a:rPr lang="en-US" sz="1200" b="1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gomes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bg-BG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47666" y="4112614"/>
            <a:ext cx="243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perspiciatis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error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direo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gomes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quasi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bg-BG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pPr algn="just"/>
            <a:r>
              <a:rPr lang="en-US" sz="1200" b="1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Direo</a:t>
            </a:r>
            <a:r>
              <a:rPr lang="en-US" sz="1200" b="1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b="1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b="1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gomes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avis</a:t>
            </a:r>
            <a:r>
              <a:rPr lang="bg-BG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vitae 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just"/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7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 The Extent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69</a:t>
            </a:fld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927878" y="1801413"/>
            <a:ext cx="10268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Fiste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Fsit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endParaRPr lang="en-US" sz="1200" dirty="0" smtClean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7878" y="2735615"/>
            <a:ext cx="10268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Fsit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Fsit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7878" y="3646398"/>
            <a:ext cx="10268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Dde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Fsit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7878" y="4557181"/>
            <a:ext cx="10268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Zlaudantium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Aerror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Fsit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  <a:endParaRPr lang="bg-BG" sz="1200" dirty="0">
              <a:solidFill>
                <a:schemeClr val="accent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54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B3837"/>
                </a:solidFill>
              </a:rPr>
              <a:t>NPM</a:t>
            </a:r>
            <a:endParaRPr lang="bg-BG" sz="4800" dirty="0">
              <a:solidFill>
                <a:srgbClr val="CB383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Node Package Manager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7</a:t>
            </a:fld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15147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8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58" y="4223084"/>
            <a:ext cx="12188042" cy="263491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7" name="Rectangle 16"/>
          <p:cNvSpPr/>
          <p:nvPr/>
        </p:nvSpPr>
        <p:spPr>
          <a:xfrm>
            <a:off x="946905" y="4799261"/>
            <a:ext cx="33740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Professional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84903" y="4799261"/>
            <a:ext cx="33740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Advanced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22901" y="4799261"/>
            <a:ext cx="33740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Loyal</a:t>
            </a:r>
          </a:p>
          <a:p>
            <a:pPr algn="just"/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Unde</a:t>
            </a:r>
            <a:r>
              <a:rPr lang="en-US" sz="1200" dirty="0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omnis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iste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natus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error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accusantium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doloremque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laudantium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totam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rem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aperiam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eaque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quae ab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illo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inventore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veritatis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et quasi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architecto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beatae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vitae dicta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sunt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explicabo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Nemo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enim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ipsam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voluptatem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voluptas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sit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aspernatur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odit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aut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fugit,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sed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quia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consequuntur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magni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dolores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eos</a:t>
            </a:r>
            <a:r>
              <a:rPr lang="en-US" sz="1200" dirty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qui </a:t>
            </a:r>
            <a:r>
              <a:rPr lang="en-US" sz="1200" dirty="0" err="1" smtClean="0">
                <a:solidFill>
                  <a:schemeClr val="accent5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rationec</a:t>
            </a:r>
            <a:endParaRPr lang="en-US" sz="1200" dirty="0" smtClean="0">
              <a:solidFill>
                <a:schemeClr val="accent5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" name="Chord 6"/>
          <p:cNvSpPr/>
          <p:nvPr/>
        </p:nvSpPr>
        <p:spPr>
          <a:xfrm>
            <a:off x="1892469" y="3462539"/>
            <a:ext cx="1540042" cy="1540042"/>
          </a:xfrm>
          <a:prstGeom prst="chord">
            <a:avLst>
              <a:gd name="adj1" fmla="val 10853296"/>
              <a:gd name="adj2" fmla="val 2154923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46442" y="3707036"/>
            <a:ext cx="1032095" cy="1032095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96669" y="374431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800" dirty="0">
                <a:solidFill>
                  <a:schemeClr val="accent5"/>
                </a:solidFill>
                <a:latin typeface="Sosa" pitchFamily="2" charset="0"/>
              </a:rPr>
              <a:t>Z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25" name="Chord 24"/>
          <p:cNvSpPr/>
          <p:nvPr/>
        </p:nvSpPr>
        <p:spPr>
          <a:xfrm>
            <a:off x="5286777" y="3462539"/>
            <a:ext cx="1540042" cy="1540042"/>
          </a:xfrm>
          <a:prstGeom prst="chord">
            <a:avLst>
              <a:gd name="adj1" fmla="val 10853296"/>
              <a:gd name="adj2" fmla="val 2154923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40750" y="3707036"/>
            <a:ext cx="1032095" cy="1032095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656687" y="3778437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800" dirty="0">
                <a:solidFill>
                  <a:schemeClr val="accent5"/>
                </a:solidFill>
                <a:latin typeface="Sosa" pitchFamily="2" charset="0"/>
              </a:rPr>
              <a:t>b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40" name="Chord 39"/>
          <p:cNvSpPr/>
          <p:nvPr/>
        </p:nvSpPr>
        <p:spPr>
          <a:xfrm>
            <a:off x="8739716" y="3462539"/>
            <a:ext cx="1540042" cy="1540042"/>
          </a:xfrm>
          <a:prstGeom prst="chord">
            <a:avLst>
              <a:gd name="adj1" fmla="val 10853296"/>
              <a:gd name="adj2" fmla="val 2154923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993689" y="3707036"/>
            <a:ext cx="1032095" cy="1032095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172127" y="376700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4800" dirty="0">
                <a:solidFill>
                  <a:schemeClr val="accent5"/>
                </a:solidFill>
                <a:latin typeface="Sosa" pitchFamily="2" charset="0"/>
              </a:rPr>
              <a:t>l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225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bg-B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>
                <a:latin typeface="Myriad Pro Light" panose="020B0403030403020204" pitchFamily="34" charset="0"/>
              </a:rPr>
              <a:t>STRATEGY PRESENTATION TEMPLATE</a:t>
            </a:r>
            <a:endParaRPr 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71</a:t>
            </a:fld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2"/>
          <a:stretch/>
        </p:blipFill>
        <p:spPr>
          <a:xfrm>
            <a:off x="-14990" y="2044066"/>
            <a:ext cx="6323192" cy="29984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08201" y="2039524"/>
            <a:ext cx="756478" cy="756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08201" y="2796002"/>
            <a:ext cx="756478" cy="756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308201" y="3529578"/>
            <a:ext cx="756478" cy="7564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08201" y="4286056"/>
            <a:ext cx="756478" cy="7564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14571" y="214102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800" dirty="0">
                <a:solidFill>
                  <a:schemeClr val="accent5"/>
                </a:solidFill>
                <a:latin typeface="Sosa" pitchFamily="2" charset="0"/>
              </a:rPr>
              <a:t>Ç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14571" y="28863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800" dirty="0">
                <a:solidFill>
                  <a:schemeClr val="accent5"/>
                </a:solidFill>
                <a:latin typeface="Sosa" pitchFamily="2" charset="0"/>
              </a:rPr>
              <a:t>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14570" y="365765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800" dirty="0">
                <a:solidFill>
                  <a:schemeClr val="accent5"/>
                </a:solidFill>
                <a:latin typeface="Sosa" pitchFamily="2" charset="0"/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14570" y="43912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800" dirty="0">
                <a:solidFill>
                  <a:schemeClr val="accent5"/>
                </a:solidFill>
                <a:latin typeface="Sosa" pitchFamily="2" charset="0"/>
              </a:rPr>
              <a:t>3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83365" y="2095936"/>
            <a:ext cx="119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Main Address</a:t>
            </a:r>
            <a:endParaRPr lang="bg-BG" dirty="0"/>
          </a:p>
        </p:txBody>
      </p:sp>
      <p:sp>
        <p:nvSpPr>
          <p:cNvPr id="66" name="Rectangle 65"/>
          <p:cNvSpPr/>
          <p:nvPr/>
        </p:nvSpPr>
        <p:spPr>
          <a:xfrm>
            <a:off x="7083365" y="2853739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Company E-mail Address</a:t>
            </a:r>
            <a:endParaRPr lang="bg-BG" dirty="0"/>
          </a:p>
        </p:txBody>
      </p:sp>
      <p:sp>
        <p:nvSpPr>
          <p:cNvPr id="67" name="Rectangle 66"/>
          <p:cNvSpPr/>
          <p:nvPr/>
        </p:nvSpPr>
        <p:spPr>
          <a:xfrm>
            <a:off x="7083365" y="3611542"/>
            <a:ext cx="1286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Prone Number</a:t>
            </a:r>
            <a:endParaRPr lang="bg-BG" dirty="0"/>
          </a:p>
        </p:txBody>
      </p:sp>
      <p:sp>
        <p:nvSpPr>
          <p:cNvPr id="68" name="Rectangle 67"/>
          <p:cNvSpPr/>
          <p:nvPr/>
        </p:nvSpPr>
        <p:spPr>
          <a:xfrm>
            <a:off x="7083365" y="4369344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Fax Number</a:t>
            </a:r>
            <a:endParaRPr lang="bg-BG" dirty="0"/>
          </a:p>
        </p:txBody>
      </p:sp>
      <p:sp>
        <p:nvSpPr>
          <p:cNvPr id="14" name="Rectangle 13"/>
          <p:cNvSpPr/>
          <p:nvPr/>
        </p:nvSpPr>
        <p:spPr>
          <a:xfrm>
            <a:off x="7083365" y="2340166"/>
            <a:ext cx="3739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Genovan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Street Light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Avenue 2018 Str. 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116626" y="3098174"/>
            <a:ext cx="3705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youremailaddress@email.com </a:t>
            </a:r>
            <a:endParaRPr lang="en-US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087469" y="3856182"/>
            <a:ext cx="3947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00 </a:t>
            </a:r>
            <a:r>
              <a:rPr lang="en-US" dirty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(123) 456 78 </a:t>
            </a:r>
            <a:r>
              <a:rPr lang="en-US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77 33 ; 00 (669) 77 22 555</a:t>
            </a:r>
            <a:endParaRPr lang="en-US" dirty="0">
              <a:solidFill>
                <a:schemeClr val="accent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084460" y="4614191"/>
            <a:ext cx="3947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(</a:t>
            </a:r>
            <a:r>
              <a:rPr lang="en-US" dirty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123) 456 78 </a:t>
            </a:r>
            <a:r>
              <a:rPr lang="en-US" dirty="0" smtClean="0">
                <a:solidFill>
                  <a:schemeClr val="tx2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21 21; (669) 77 22 990</a:t>
            </a:r>
            <a:endParaRPr lang="en-US" dirty="0">
              <a:solidFill>
                <a:schemeClr val="tx2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08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267"/>
            <a:ext cx="12192000" cy="241273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865077" y="2198077"/>
            <a:ext cx="2461846" cy="246184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701297" y="5473789"/>
            <a:ext cx="4789404" cy="900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accent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Thanks for Watching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98692" y="6218399"/>
            <a:ext cx="4615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10" dirty="0" smtClean="0">
                <a:solidFill>
                  <a:srgbClr val="312D2B"/>
                </a:solidFill>
                <a:latin typeface="Myriad Pro Light" panose="020B0403030403020204" pitchFamily="34" charset="0"/>
              </a:rPr>
              <a:t>STRATEGY PRESENTATION TEMPLATE</a:t>
            </a:r>
            <a:endParaRPr lang="bg-BG" sz="2410" dirty="0">
              <a:solidFill>
                <a:srgbClr val="312D2B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55" y="2636110"/>
            <a:ext cx="1558454" cy="1558454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6279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5037" r="51532" b="16792"/>
          <a:stretch/>
        </p:blipFill>
        <p:spPr/>
      </p:pic>
      <p:sp>
        <p:nvSpPr>
          <p:cNvPr id="5" name="Rectangle 4"/>
          <p:cNvSpPr/>
          <p:nvPr/>
        </p:nvSpPr>
        <p:spPr>
          <a:xfrm>
            <a:off x="0" y="2465614"/>
            <a:ext cx="12192000" cy="19431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93876" y="2775444"/>
            <a:ext cx="38042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8000" dirty="0" smtClean="0">
                <a:solidFill>
                  <a:srgbClr val="03324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</a:t>
            </a:r>
            <a:r>
              <a:rPr lang="en-US" sz="6000" dirty="0" smtClean="0">
                <a:solidFill>
                  <a:srgbClr val="03324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YPE</a:t>
            </a:r>
            <a:r>
              <a:rPr lang="en-US" sz="8000" dirty="0" smtClean="0">
                <a:solidFill>
                  <a:srgbClr val="03324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</a:t>
            </a:r>
            <a:r>
              <a:rPr lang="en-US" sz="6000" dirty="0" smtClean="0">
                <a:solidFill>
                  <a:srgbClr val="03324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CRIPT</a:t>
            </a:r>
            <a:endParaRPr lang="en-US" sz="6000" dirty="0">
              <a:solidFill>
                <a:srgbClr val="03324C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1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bg-BG" sz="48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B13F18-A32D-40F8-92A2-4CABB04772E8}" type="slidenum">
              <a:rPr lang="bg-BG" smtClean="0"/>
              <a:pPr/>
              <a:t>9</a:t>
            </a:fld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60" y="2280761"/>
            <a:ext cx="4556879" cy="1087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597399"/>
            <a:ext cx="3149767" cy="1154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70" y="4597400"/>
            <a:ext cx="4408333" cy="11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usiness Growth 01">
      <a:dk1>
        <a:srgbClr val="E74E3E"/>
      </a:dk1>
      <a:lt1>
        <a:srgbClr val="1CBB9F"/>
      </a:lt1>
      <a:dk2>
        <a:srgbClr val="3CBDDC"/>
      </a:dk2>
      <a:lt2>
        <a:srgbClr val="FBFBFB"/>
      </a:lt2>
      <a:accent1>
        <a:srgbClr val="5E5652"/>
      </a:accent1>
      <a:accent2>
        <a:srgbClr val="878787"/>
      </a:accent2>
      <a:accent3>
        <a:srgbClr val="292929"/>
      </a:accent3>
      <a:accent4>
        <a:srgbClr val="FBA41F"/>
      </a:accent4>
      <a:accent5>
        <a:srgbClr val="F6F6F6"/>
      </a:accent5>
      <a:accent6>
        <a:srgbClr val="292929"/>
      </a:accent6>
      <a:hlink>
        <a:srgbClr val="F6F6F6"/>
      </a:hlink>
      <a:folHlink>
        <a:srgbClr val="F6F6F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3191</TotalTime>
  <Words>7487</Words>
  <Application>Microsoft Office PowerPoint</Application>
  <PresentationFormat>Widescreen</PresentationFormat>
  <Paragraphs>950</Paragraphs>
  <Slides>72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FontAwesome</vt:lpstr>
      <vt:lpstr>Karla</vt:lpstr>
      <vt:lpstr>Modern Pictograms</vt:lpstr>
      <vt:lpstr>Myriad Arabic</vt:lpstr>
      <vt:lpstr>Myriad Pro Light</vt:lpstr>
      <vt:lpstr>Open Sans Condensed Light</vt:lpstr>
      <vt:lpstr>Sosa</vt:lpstr>
      <vt:lpstr>Stmedia</vt:lpstr>
      <vt:lpstr>Office Theme</vt:lpstr>
      <vt:lpstr>PowerPoint Presentation</vt:lpstr>
      <vt:lpstr>PowerPoint Presentation</vt:lpstr>
      <vt:lpstr>PowerPoint Presentation</vt:lpstr>
      <vt:lpstr>PowerPoint Presentation</vt:lpstr>
      <vt:lpstr>NodeJS</vt:lpstr>
      <vt:lpstr>NPM</vt:lpstr>
      <vt:lpstr>NPM</vt:lpstr>
      <vt:lpstr>PowerPoint Presentation</vt:lpstr>
      <vt:lpstr>Installation</vt:lpstr>
      <vt:lpstr>Typage de variables</vt:lpstr>
      <vt:lpstr>Typage de fonctions</vt:lpstr>
      <vt:lpstr>Typage de fonctions</vt:lpstr>
      <vt:lpstr>Typage de fonctions</vt:lpstr>
      <vt:lpstr>OOP :: Classes</vt:lpstr>
      <vt:lpstr>@Décorateurs</vt:lpstr>
      <vt:lpstr>PowerPoint Presentation</vt:lpstr>
      <vt:lpstr>Angular est … ?</vt:lpstr>
      <vt:lpstr>Pourquoi Angular ?</vt:lpstr>
      <vt:lpstr>Angular 2</vt:lpstr>
      <vt:lpstr>PowerPoint Presentation</vt:lpstr>
      <vt:lpstr>PowerPoint Presentation</vt:lpstr>
      <vt:lpstr>Anatomie d’application Angular 2</vt:lpstr>
      <vt:lpstr>Composant</vt:lpstr>
      <vt:lpstr>PowerPoint Presentation</vt:lpstr>
      <vt:lpstr>Architecture</vt:lpstr>
      <vt:lpstr>Relevant Content For SEO</vt:lpstr>
      <vt:lpstr>Business Private Placement</vt:lpstr>
      <vt:lpstr>PowerPoint Presentation</vt:lpstr>
      <vt:lpstr>Business Private Placement</vt:lpstr>
      <vt:lpstr>PowerPoint Presentation</vt:lpstr>
      <vt:lpstr>Tablet Web Services Needed</vt:lpstr>
      <vt:lpstr>PowerPoint Presentation</vt:lpstr>
      <vt:lpstr>Asia Business Partnership</vt:lpstr>
      <vt:lpstr>PowerPoint Presentation</vt:lpstr>
      <vt:lpstr>Your Weekend Guide </vt:lpstr>
      <vt:lpstr>PowerPoint Presentation</vt:lpstr>
      <vt:lpstr>Professional Web Site Structure</vt:lpstr>
      <vt:lpstr>PowerPoint Presentation</vt:lpstr>
      <vt:lpstr>Most Wanted Services</vt:lpstr>
      <vt:lpstr>Provisions Of The Structure</vt:lpstr>
      <vt:lpstr>PowerPoint Presentation</vt:lpstr>
      <vt:lpstr>Active Members Online</vt:lpstr>
      <vt:lpstr>PowerPoint Presentation</vt:lpstr>
      <vt:lpstr>Most Wanted Products Chart</vt:lpstr>
      <vt:lpstr>PowerPoint Presentation</vt:lpstr>
      <vt:lpstr>Size of the Staff Over the Years</vt:lpstr>
      <vt:lpstr>PowerPoint Presentation</vt:lpstr>
      <vt:lpstr>Social Network Accounts</vt:lpstr>
      <vt:lpstr>PowerPoint Presentation</vt:lpstr>
      <vt:lpstr>Creative Web Ideas</vt:lpstr>
      <vt:lpstr>PowerPoint Presentation</vt:lpstr>
      <vt:lpstr>Most Wanted Skills Chart</vt:lpstr>
      <vt:lpstr>PowerPoint Presentation</vt:lpstr>
      <vt:lpstr>Clients Powerfull Tools</vt:lpstr>
      <vt:lpstr>Most Premium Services </vt:lpstr>
      <vt:lpstr>PowerPoint Presentation</vt:lpstr>
      <vt:lpstr>Final SWOT Analize</vt:lpstr>
      <vt:lpstr>PowerPoint Presentation</vt:lpstr>
      <vt:lpstr>Featured Persons</vt:lpstr>
      <vt:lpstr>Our Mobile Production</vt:lpstr>
      <vt:lpstr>PowerPoint Presentation</vt:lpstr>
      <vt:lpstr>Ideas For Your Success</vt:lpstr>
      <vt:lpstr>PowerPoint Presentation</vt:lpstr>
      <vt:lpstr>Products Mission</vt:lpstr>
      <vt:lpstr>Customer Visualization Test</vt:lpstr>
      <vt:lpstr>PowerPoint Presentation</vt:lpstr>
      <vt:lpstr>Fast or Slow Internet Connection</vt:lpstr>
      <vt:lpstr>Social Network Strategy</vt:lpstr>
      <vt:lpstr>Advance The Extent</vt:lpstr>
      <vt:lpstr>PowerPoint Presentation</vt:lpstr>
      <vt:lpstr>Contact 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hahopc</dc:creator>
  <cp:lastModifiedBy>Ali EL AMRI</cp:lastModifiedBy>
  <cp:revision>239</cp:revision>
  <dcterms:created xsi:type="dcterms:W3CDTF">2014-03-05T21:35:40Z</dcterms:created>
  <dcterms:modified xsi:type="dcterms:W3CDTF">2016-07-25T15:39:20Z</dcterms:modified>
</cp:coreProperties>
</file>